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7"/>
  </p:notesMasterIdLst>
  <p:handoutMasterIdLst>
    <p:handoutMasterId r:id="rId28"/>
  </p:handoutMasterIdLst>
  <p:sldIdLst>
    <p:sldId id="547" r:id="rId2"/>
    <p:sldId id="550" r:id="rId3"/>
    <p:sldId id="737" r:id="rId4"/>
    <p:sldId id="769" r:id="rId5"/>
    <p:sldId id="778" r:id="rId6"/>
    <p:sldId id="764" r:id="rId7"/>
    <p:sldId id="779" r:id="rId8"/>
    <p:sldId id="766" r:id="rId9"/>
    <p:sldId id="689" r:id="rId10"/>
    <p:sldId id="781" r:id="rId11"/>
    <p:sldId id="770" r:id="rId12"/>
    <p:sldId id="771" r:id="rId13"/>
    <p:sldId id="772" r:id="rId14"/>
    <p:sldId id="774" r:id="rId15"/>
    <p:sldId id="773" r:id="rId16"/>
    <p:sldId id="775" r:id="rId17"/>
    <p:sldId id="776" r:id="rId18"/>
    <p:sldId id="777" r:id="rId19"/>
    <p:sldId id="782" r:id="rId20"/>
    <p:sldId id="780" r:id="rId21"/>
    <p:sldId id="562" r:id="rId22"/>
    <p:sldId id="554" r:id="rId23"/>
    <p:sldId id="745" r:id="rId24"/>
    <p:sldId id="552" r:id="rId25"/>
    <p:sldId id="553" r:id="rId2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737"/>
            <p14:sldId id="769"/>
            <p14:sldId id="778"/>
            <p14:sldId id="764"/>
            <p14:sldId id="779"/>
            <p14:sldId id="766"/>
            <p14:sldId id="689"/>
            <p14:sldId id="781"/>
            <p14:sldId id="770"/>
            <p14:sldId id="771"/>
            <p14:sldId id="772"/>
            <p14:sldId id="774"/>
            <p14:sldId id="773"/>
            <p14:sldId id="775"/>
            <p14:sldId id="776"/>
            <p14:sldId id="777"/>
            <p14:sldId id="782"/>
            <p14:sldId id="780"/>
            <p14:sldId id="562"/>
            <p14:sldId id="554"/>
            <p14:sldId id="745"/>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4" autoAdjust="0"/>
    <p:restoredTop sz="94660"/>
  </p:normalViewPr>
  <p:slideViewPr>
    <p:cSldViewPr>
      <p:cViewPr varScale="1">
        <p:scale>
          <a:sx n="109" d="100"/>
          <a:sy n="109" d="100"/>
        </p:scale>
        <p:origin x="1404"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2024-09-17</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9/17/2024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972574"/>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 </a:t>
            </a:r>
            <a:r>
              <a:rPr lang="en-US" sz="1100" b="0" kern="0" dirty="0" err="1" smtClean="0">
                <a:solidFill>
                  <a:srgbClr val="FFFFFF"/>
                </a:solidFill>
                <a:latin typeface="Georgia" panose="02040502050405020303" pitchFamily="18" charset="0"/>
                <a:ea typeface="ＭＳ Ｐゴシック" charset="-128"/>
                <a:cs typeface="Arial" pitchFamily="34" charset="0"/>
              </a:rPr>
              <a:t>Deitl</a:t>
            </a:r>
            <a:r>
              <a:rPr lang="en-US" sz="1100" b="0" kern="0" dirty="0" smtClean="0">
                <a:solidFill>
                  <a:srgbClr val="FFFFFF"/>
                </a:solidFill>
                <a:latin typeface="Georgia" panose="02040502050405020303" pitchFamily="18" charset="0"/>
                <a:ea typeface="ＭＳ Ｐゴシック" charset="-128"/>
                <a:cs typeface="Arial" pitchFamily="34" charset="0"/>
              </a:rPr>
              <a:t>,</a:t>
            </a:r>
            <a:r>
              <a:rPr lang="en-US" sz="1100" b="0" kern="0" baseline="0" dirty="0" smtClean="0">
                <a:solidFill>
                  <a:srgbClr val="FFFFFF"/>
                </a:solidFill>
                <a:latin typeface="Georgia" panose="02040502050405020303" pitchFamily="18" charset="0"/>
                <a:ea typeface="ＭＳ Ｐゴシック" charset="-128"/>
                <a:cs typeface="Arial" pitchFamily="34" charset="0"/>
              </a:rPr>
              <a:t>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2020 </a:t>
            </a:r>
            <a:r>
              <a:rPr lang="en-CA" sz="850" dirty="0">
                <a:solidFill>
                  <a:srgbClr val="FFFFFF"/>
                </a:solidFill>
                <a:latin typeface="Georgia" panose="02040502050405020303" pitchFamily="18" charset="0"/>
                <a:ea typeface="ＭＳ Ｐゴシック" charset="-128"/>
              </a:rPr>
              <a:t>by </a:t>
            </a:r>
            <a:r>
              <a:rPr lang="en-CA" sz="850" dirty="0" smtClean="0">
                <a:solidFill>
                  <a:srgbClr val="FFFFFF"/>
                </a:solidFill>
                <a:latin typeface="Georgia" panose="02040502050405020303" pitchFamily="18" charset="0"/>
                <a:ea typeface="ＭＳ Ｐゴシック" charset="-128"/>
              </a:rPr>
              <a:t>the above.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Libraries and calling functions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6840760" cy="1470025"/>
          </a:xfrm>
        </p:spPr>
        <p:txBody>
          <a:bodyPr>
            <a:normAutofit fontScale="90000"/>
          </a:bodyPr>
          <a:lstStyle/>
          <a:p>
            <a:r>
              <a:rPr lang="en-CA" dirty="0" smtClean="0"/>
              <a:t>Libraries and calling functions</a:t>
            </a:r>
            <a:endParaRPr lang="en-CA" sz="2800"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C++ 20</a:t>
            </a:r>
            <a:endParaRPr lang="en-CA" dirty="0"/>
          </a:p>
        </p:txBody>
      </p:sp>
      <p:sp>
        <p:nvSpPr>
          <p:cNvPr id="3" name="Content Placeholder 2"/>
          <p:cNvSpPr>
            <a:spLocks noGrp="1"/>
          </p:cNvSpPr>
          <p:nvPr>
            <p:ph idx="1"/>
          </p:nvPr>
        </p:nvSpPr>
        <p:spPr/>
        <p:txBody>
          <a:bodyPr/>
          <a:lstStyle/>
          <a:p>
            <a:r>
              <a:rPr lang="en-US" dirty="0" smtClean="0"/>
              <a:t>In C++20, a new library was added, with </a:t>
            </a:r>
            <a:r>
              <a:rPr lang="en-US" dirty="0" smtClean="0">
                <a:latin typeface="Consolas" panose="020B0609020204030204" pitchFamily="49" charset="0"/>
              </a:rPr>
              <a:t>#include &lt;numbers&gt;</a:t>
            </a:r>
          </a:p>
          <a:p>
            <a:pPr marL="800100" lvl="2" indent="0">
              <a:buNone/>
            </a:pPr>
            <a:r>
              <a:rPr lang="en-CA" dirty="0" smtClean="0">
                <a:latin typeface="Consolas" panose="020B0609020204030204" pitchFamily="49" charset="0"/>
              </a:rPr>
              <a:t>e</a:t>
            </a:r>
            <a:endParaRPr lang="en-CA" dirty="0">
              <a:latin typeface="Consolas" panose="020B0609020204030204" pitchFamily="49" charset="0"/>
            </a:endParaRPr>
          </a:p>
          <a:p>
            <a:pPr marL="800100" lvl="2" indent="0">
              <a:buNone/>
            </a:pPr>
            <a:r>
              <a:rPr lang="en-CA" dirty="0" smtClean="0">
                <a:latin typeface="Consolas" panose="020B0609020204030204" pitchFamily="49" charset="0"/>
              </a:rPr>
              <a:t>log2e</a:t>
            </a:r>
            <a:endParaRPr lang="en-CA" dirty="0">
              <a:latin typeface="Consolas" panose="020B0609020204030204" pitchFamily="49" charset="0"/>
            </a:endParaRPr>
          </a:p>
          <a:p>
            <a:pPr marL="800100" lvl="2" indent="0">
              <a:buNone/>
            </a:pPr>
            <a:r>
              <a:rPr lang="en-CA" dirty="0" smtClean="0">
                <a:latin typeface="Consolas" panose="020B0609020204030204" pitchFamily="49" charset="0"/>
              </a:rPr>
              <a:t>log10e</a:t>
            </a:r>
            <a:endParaRPr lang="en-CA" dirty="0">
              <a:latin typeface="Consolas" panose="020B0609020204030204" pitchFamily="49" charset="0"/>
            </a:endParaRPr>
          </a:p>
          <a:p>
            <a:pPr marL="800100" lvl="2" indent="0">
              <a:buNone/>
            </a:pPr>
            <a:r>
              <a:rPr lang="en-CA" dirty="0" smtClean="0">
                <a:latin typeface="Consolas" panose="020B0609020204030204" pitchFamily="49" charset="0"/>
              </a:rPr>
              <a:t>pi</a:t>
            </a:r>
            <a:endParaRPr lang="en-CA" dirty="0">
              <a:latin typeface="Consolas" panose="020B0609020204030204" pitchFamily="49" charset="0"/>
            </a:endParaRPr>
          </a:p>
          <a:p>
            <a:pPr marL="800100" lvl="2" indent="0">
              <a:buNone/>
            </a:pPr>
            <a:r>
              <a:rPr lang="en-CA" dirty="0" err="1" smtClean="0">
                <a:latin typeface="Consolas" panose="020B0609020204030204" pitchFamily="49" charset="0"/>
              </a:rPr>
              <a:t>inv_pi</a:t>
            </a:r>
            <a:endParaRPr lang="en-CA" dirty="0">
              <a:latin typeface="Consolas" panose="020B0609020204030204" pitchFamily="49" charset="0"/>
            </a:endParaRPr>
          </a:p>
          <a:p>
            <a:pPr marL="800100" lvl="2" indent="0">
              <a:buNone/>
            </a:pPr>
            <a:r>
              <a:rPr lang="en-CA" dirty="0" err="1" smtClean="0">
                <a:latin typeface="Consolas" panose="020B0609020204030204" pitchFamily="49" charset="0"/>
              </a:rPr>
              <a:t>inv_sqrtpi</a:t>
            </a:r>
            <a:endParaRPr lang="en-CA" dirty="0">
              <a:latin typeface="Consolas" panose="020B0609020204030204" pitchFamily="49" charset="0"/>
            </a:endParaRPr>
          </a:p>
          <a:p>
            <a:pPr marL="800100" lvl="2" indent="0">
              <a:buNone/>
            </a:pPr>
            <a:r>
              <a:rPr lang="en-CA" dirty="0" smtClean="0">
                <a:latin typeface="Consolas" panose="020B0609020204030204" pitchFamily="49" charset="0"/>
              </a:rPr>
              <a:t>ln2</a:t>
            </a:r>
            <a:endParaRPr lang="en-CA" dirty="0">
              <a:latin typeface="Consolas" panose="020B0609020204030204" pitchFamily="49" charset="0"/>
            </a:endParaRPr>
          </a:p>
          <a:p>
            <a:pPr marL="800100" lvl="2" indent="0">
              <a:buNone/>
            </a:pPr>
            <a:r>
              <a:rPr lang="en-CA" dirty="0" smtClean="0">
                <a:latin typeface="Consolas" panose="020B0609020204030204" pitchFamily="49" charset="0"/>
              </a:rPr>
              <a:t>ln10       </a:t>
            </a:r>
          </a:p>
          <a:p>
            <a:pPr marL="800100" lvl="2" indent="0">
              <a:buNone/>
            </a:pPr>
            <a:r>
              <a:rPr lang="en-CA" dirty="0" smtClean="0">
                <a:latin typeface="Consolas" panose="020B0609020204030204" pitchFamily="49" charset="0"/>
              </a:rPr>
              <a:t>sqrt2</a:t>
            </a:r>
            <a:endParaRPr lang="en-CA" dirty="0">
              <a:latin typeface="Consolas" panose="020B0609020204030204" pitchFamily="49" charset="0"/>
            </a:endParaRPr>
          </a:p>
          <a:p>
            <a:pPr marL="800100" lvl="2" indent="0">
              <a:buNone/>
            </a:pPr>
            <a:r>
              <a:rPr lang="en-CA" dirty="0" smtClean="0">
                <a:latin typeface="Consolas" panose="020B0609020204030204" pitchFamily="49" charset="0"/>
              </a:rPr>
              <a:t>sqrt3</a:t>
            </a:r>
            <a:endParaRPr lang="en-CA" dirty="0">
              <a:latin typeface="Consolas" panose="020B0609020204030204" pitchFamily="49" charset="0"/>
            </a:endParaRPr>
          </a:p>
          <a:p>
            <a:pPr marL="800100" lvl="2" indent="0">
              <a:buNone/>
            </a:pPr>
            <a:r>
              <a:rPr lang="en-CA" dirty="0" smtClean="0">
                <a:latin typeface="Consolas" panose="020B0609020204030204" pitchFamily="49" charset="0"/>
              </a:rPr>
              <a:t>inv_sqrt3</a:t>
            </a:r>
            <a:endParaRPr lang="en-CA" dirty="0">
              <a:latin typeface="Consolas" panose="020B0609020204030204" pitchFamily="49" charset="0"/>
            </a:endParaRPr>
          </a:p>
          <a:p>
            <a:pPr marL="800100" lvl="2" indent="0">
              <a:buNone/>
            </a:pPr>
            <a:r>
              <a:rPr lang="en-CA" dirty="0" err="1" smtClean="0">
                <a:latin typeface="Consolas" panose="020B0609020204030204" pitchFamily="49" charset="0"/>
              </a:rPr>
              <a:t>egamma</a:t>
            </a:r>
            <a:endParaRPr lang="en-CA" dirty="0">
              <a:latin typeface="Consolas" panose="020B0609020204030204" pitchFamily="49" charset="0"/>
            </a:endParaRPr>
          </a:p>
          <a:p>
            <a:pPr marL="800100" lvl="2" indent="0">
              <a:buNone/>
            </a:pPr>
            <a:r>
              <a:rPr lang="en-CA" dirty="0" smtClean="0">
                <a:latin typeface="Consolas" panose="020B0609020204030204" pitchFamily="49" charset="0"/>
              </a:rPr>
              <a:t>phi</a:t>
            </a:r>
            <a:endParaRPr lang="en-CA" dirty="0">
              <a:latin typeface="Consolas" panose="020B0609020204030204" pitchFamily="49" charset="0"/>
            </a:endParaRPr>
          </a:p>
        </p:txBody>
      </p:sp>
    </p:spTree>
    <p:extLst>
      <p:ext uri="{BB962C8B-B14F-4D97-AF65-F5344CB8AC3E}">
        <p14:creationId xmlns:p14="http://schemas.microsoft.com/office/powerpoint/2010/main" val="212767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 declarations</a:t>
            </a:r>
            <a:endParaRPr lang="en-CA" dirty="0"/>
          </a:p>
        </p:txBody>
      </p:sp>
      <p:sp>
        <p:nvSpPr>
          <p:cNvPr id="3" name="Content Placeholder 2"/>
          <p:cNvSpPr>
            <a:spLocks noGrp="1"/>
          </p:cNvSpPr>
          <p:nvPr>
            <p:ph idx="1"/>
          </p:nvPr>
        </p:nvSpPr>
        <p:spPr/>
        <p:txBody>
          <a:bodyPr/>
          <a:lstStyle/>
          <a:p>
            <a:r>
              <a:rPr lang="en-US" dirty="0" smtClean="0"/>
              <a:t>The C math library also contains a number of </a:t>
            </a:r>
            <a:r>
              <a:rPr lang="en-US" i="1" dirty="0" smtClean="0"/>
              <a:t>functions</a:t>
            </a:r>
            <a:r>
              <a:rPr lang="en-US" dirty="0"/>
              <a:t> </a:t>
            </a:r>
            <a:r>
              <a:rPr lang="en-US" dirty="0" smtClean="0"/>
              <a:t>you can use</a:t>
            </a:r>
          </a:p>
          <a:p>
            <a:pPr lvl="1"/>
            <a:r>
              <a:rPr lang="en-US" dirty="0" smtClean="0"/>
              <a:t>Each function is described by the </a:t>
            </a:r>
            <a:r>
              <a:rPr lang="en-US" i="1" dirty="0" smtClean="0"/>
              <a:t>function declaration</a:t>
            </a:r>
          </a:p>
          <a:p>
            <a:pPr lvl="1"/>
            <a:r>
              <a:rPr lang="en-US" dirty="0" smtClean="0"/>
              <a:t>The function declaration for the sine function is</a:t>
            </a:r>
          </a:p>
          <a:p>
            <a:pPr marL="1314450" lvl="3" indent="0">
              <a:buNone/>
            </a:pPr>
            <a:r>
              <a:rPr lang="en-US" dirty="0" smtClean="0">
                <a:latin typeface="Consolas" panose="020B0609020204030204" pitchFamily="49" charset="0"/>
              </a:rPr>
              <a:t>double sin( double x );</a:t>
            </a:r>
          </a:p>
          <a:p>
            <a:pPr marL="1314450" lvl="3" indent="0">
              <a:buNone/>
            </a:pPr>
            <a:endParaRPr lang="en-US" dirty="0">
              <a:latin typeface="Consolas" panose="020B0609020204030204" pitchFamily="49" charset="0"/>
            </a:endParaRPr>
          </a:p>
          <a:p>
            <a:pPr marL="1314450" lvl="3" indent="0">
              <a:buNone/>
            </a:pPr>
            <a:endParaRPr lang="en-US" dirty="0" smtClean="0">
              <a:latin typeface="Consolas" panose="020B0609020204030204" pitchFamily="49" charset="0"/>
            </a:endParaRPr>
          </a:p>
          <a:p>
            <a:pPr lvl="1"/>
            <a:r>
              <a:rPr lang="en-US" dirty="0"/>
              <a:t>The function </a:t>
            </a:r>
            <a:r>
              <a:rPr lang="en-US" dirty="0" smtClean="0"/>
              <a:t>that calculates </a:t>
            </a:r>
            <a:r>
              <a:rPr lang="en-US" i="1" dirty="0" err="1" smtClean="0">
                <a:latin typeface="Times New Roman" panose="02020603050405020304" pitchFamily="18" charset="0"/>
                <a:cs typeface="Times New Roman" panose="02020603050405020304" pitchFamily="18" charset="0"/>
              </a:rPr>
              <a:t>x</a:t>
            </a:r>
            <a:r>
              <a:rPr lang="en-US" i="1" baseline="30000" dirty="0" err="1" smtClean="0">
                <a:latin typeface="Times New Roman" panose="02020603050405020304" pitchFamily="18" charset="0"/>
                <a:cs typeface="Times New Roman" panose="02020603050405020304" pitchFamily="18" charset="0"/>
              </a:rPr>
              <a:t>y</a:t>
            </a:r>
            <a:r>
              <a:rPr lang="en-US" dirty="0" smtClean="0"/>
              <a:t> </a:t>
            </a:r>
            <a:r>
              <a:rPr lang="en-US" dirty="0"/>
              <a:t>is</a:t>
            </a:r>
          </a:p>
          <a:p>
            <a:pPr marL="1314450" lvl="3" indent="0">
              <a:buNone/>
            </a:pPr>
            <a:r>
              <a:rPr lang="en-US" dirty="0" smtClean="0">
                <a:latin typeface="Consolas" panose="020B0609020204030204" pitchFamily="49" charset="0"/>
              </a:rPr>
              <a:t>double pow( double x, double y </a:t>
            </a:r>
            <a:r>
              <a:rPr lang="en-US" dirty="0">
                <a:latin typeface="Consolas" panose="020B0609020204030204" pitchFamily="49" charset="0"/>
              </a:rPr>
              <a:t>);</a:t>
            </a:r>
          </a:p>
          <a:p>
            <a:pPr marL="1314450" lvl="3" indent="0">
              <a:buNone/>
            </a:pPr>
            <a:endParaRPr lang="en-US" dirty="0">
              <a:latin typeface="Consolas" panose="020B0609020204030204" pitchFamily="49" charset="0"/>
            </a:endParaRPr>
          </a:p>
        </p:txBody>
      </p:sp>
      <p:sp>
        <p:nvSpPr>
          <p:cNvPr id="5" name="Rounded Rectangle 4"/>
          <p:cNvSpPr/>
          <p:nvPr/>
        </p:nvSpPr>
        <p:spPr>
          <a:xfrm>
            <a:off x="3203848" y="2687148"/>
            <a:ext cx="115212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flipH="1" flipV="1">
            <a:off x="4355976" y="2831164"/>
            <a:ext cx="1584176" cy="3600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41640" y="2953408"/>
            <a:ext cx="2287806" cy="646331"/>
          </a:xfrm>
          <a:prstGeom prst="rect">
            <a:avLst/>
          </a:prstGeom>
          <a:noFill/>
        </p:spPr>
        <p:txBody>
          <a:bodyPr wrap="none" rtlCol="0">
            <a:spAutoFit/>
          </a:bodyPr>
          <a:lstStyle/>
          <a:p>
            <a:r>
              <a:rPr lang="en-US" dirty="0" smtClean="0">
                <a:solidFill>
                  <a:srgbClr val="FF0000"/>
                </a:solidFill>
                <a:latin typeface="Georgia" panose="02040502050405020303" pitchFamily="18" charset="0"/>
              </a:rPr>
              <a:t>It takes a single float</a:t>
            </a:r>
          </a:p>
          <a:p>
            <a:r>
              <a:rPr lang="en-US" dirty="0" smtClean="0">
                <a:solidFill>
                  <a:srgbClr val="FF0000"/>
                </a:solidFill>
                <a:latin typeface="Georgia" panose="02040502050405020303" pitchFamily="18" charset="0"/>
              </a:rPr>
              <a:t>as an </a:t>
            </a:r>
            <a:r>
              <a:rPr lang="en-US" i="1" dirty="0" smtClean="0">
                <a:solidFill>
                  <a:srgbClr val="FF0000"/>
                </a:solidFill>
                <a:latin typeface="Georgia" panose="02040502050405020303" pitchFamily="18" charset="0"/>
              </a:rPr>
              <a:t>argument</a:t>
            </a:r>
            <a:endParaRPr lang="en-CA" i="1" dirty="0">
              <a:solidFill>
                <a:srgbClr val="FF0000"/>
              </a:solidFill>
              <a:latin typeface="Georgia" panose="02040502050405020303" pitchFamily="18" charset="0"/>
            </a:endParaRPr>
          </a:p>
        </p:txBody>
      </p:sp>
      <p:sp>
        <p:nvSpPr>
          <p:cNvPr id="9" name="Rounded Rectangle 8"/>
          <p:cNvSpPr/>
          <p:nvPr/>
        </p:nvSpPr>
        <p:spPr>
          <a:xfrm>
            <a:off x="1763688" y="2687148"/>
            <a:ext cx="86409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Arrow Connector 9"/>
          <p:cNvCxnSpPr/>
          <p:nvPr/>
        </p:nvCxnSpPr>
        <p:spPr>
          <a:xfrm flipV="1">
            <a:off x="1403648" y="2953408"/>
            <a:ext cx="360040" cy="14401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311" y="3047188"/>
            <a:ext cx="1899879" cy="646331"/>
          </a:xfrm>
          <a:prstGeom prst="rect">
            <a:avLst/>
          </a:prstGeom>
          <a:noFill/>
        </p:spPr>
        <p:txBody>
          <a:bodyPr wrap="none" rtlCol="0">
            <a:spAutoFit/>
          </a:bodyPr>
          <a:lstStyle/>
          <a:p>
            <a:r>
              <a:rPr lang="en-US" dirty="0" smtClean="0">
                <a:solidFill>
                  <a:srgbClr val="FF0000"/>
                </a:solidFill>
                <a:latin typeface="Georgia" panose="02040502050405020303" pitchFamily="18" charset="0"/>
              </a:rPr>
              <a:t>It evaluates to or</a:t>
            </a:r>
          </a:p>
          <a:p>
            <a:r>
              <a:rPr lang="en-US" i="1" dirty="0" smtClean="0">
                <a:solidFill>
                  <a:srgbClr val="FF0000"/>
                </a:solidFill>
                <a:latin typeface="Georgia" panose="02040502050405020303" pitchFamily="18" charset="0"/>
              </a:rPr>
              <a:t>returns</a:t>
            </a:r>
            <a:r>
              <a:rPr lang="en-US" dirty="0" smtClean="0">
                <a:solidFill>
                  <a:srgbClr val="FF0000"/>
                </a:solidFill>
                <a:latin typeface="Georgia" panose="02040502050405020303" pitchFamily="18" charset="0"/>
              </a:rPr>
              <a:t> a float</a:t>
            </a:r>
          </a:p>
        </p:txBody>
      </p:sp>
      <p:sp>
        <p:nvSpPr>
          <p:cNvPr id="16" name="Rounded Rectangle 15"/>
          <p:cNvSpPr/>
          <p:nvPr/>
        </p:nvSpPr>
        <p:spPr>
          <a:xfrm>
            <a:off x="3214734" y="3974147"/>
            <a:ext cx="229337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Arrow Connector 16"/>
          <p:cNvCxnSpPr/>
          <p:nvPr/>
        </p:nvCxnSpPr>
        <p:spPr>
          <a:xfrm flipH="1" flipV="1">
            <a:off x="5508104" y="4240407"/>
            <a:ext cx="442934" cy="23779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52526" y="4240407"/>
            <a:ext cx="1992853" cy="646331"/>
          </a:xfrm>
          <a:prstGeom prst="rect">
            <a:avLst/>
          </a:prstGeom>
          <a:noFill/>
        </p:spPr>
        <p:txBody>
          <a:bodyPr wrap="none" rtlCol="0">
            <a:spAutoFit/>
          </a:bodyPr>
          <a:lstStyle/>
          <a:p>
            <a:r>
              <a:rPr lang="en-US" dirty="0" smtClean="0">
                <a:solidFill>
                  <a:srgbClr val="FF0000"/>
                </a:solidFill>
                <a:latin typeface="Georgia" panose="02040502050405020303" pitchFamily="18" charset="0"/>
              </a:rPr>
              <a:t>It takes two floats</a:t>
            </a:r>
          </a:p>
          <a:p>
            <a:r>
              <a:rPr lang="en-US" dirty="0" smtClean="0">
                <a:solidFill>
                  <a:srgbClr val="FF0000"/>
                </a:solidFill>
                <a:latin typeface="Georgia" panose="02040502050405020303" pitchFamily="18" charset="0"/>
              </a:rPr>
              <a:t>as arguments</a:t>
            </a:r>
            <a:endParaRPr lang="en-CA" dirty="0">
              <a:solidFill>
                <a:srgbClr val="FF0000"/>
              </a:solidFill>
              <a:latin typeface="Georgia" panose="02040502050405020303" pitchFamily="18" charset="0"/>
            </a:endParaRPr>
          </a:p>
        </p:txBody>
      </p:sp>
      <p:sp>
        <p:nvSpPr>
          <p:cNvPr id="20" name="Rounded Rectangle 19"/>
          <p:cNvSpPr/>
          <p:nvPr/>
        </p:nvSpPr>
        <p:spPr>
          <a:xfrm>
            <a:off x="1755531" y="3991725"/>
            <a:ext cx="86409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1" name="Straight Arrow Connector 20"/>
          <p:cNvCxnSpPr/>
          <p:nvPr/>
        </p:nvCxnSpPr>
        <p:spPr>
          <a:xfrm flipV="1">
            <a:off x="1395491" y="4257985"/>
            <a:ext cx="360040" cy="14401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154" y="4351765"/>
            <a:ext cx="1899879" cy="646331"/>
          </a:xfrm>
          <a:prstGeom prst="rect">
            <a:avLst/>
          </a:prstGeom>
          <a:noFill/>
        </p:spPr>
        <p:txBody>
          <a:bodyPr wrap="none" rtlCol="0">
            <a:spAutoFit/>
          </a:bodyPr>
          <a:lstStyle/>
          <a:p>
            <a:r>
              <a:rPr lang="en-US" dirty="0" smtClean="0">
                <a:solidFill>
                  <a:srgbClr val="FF0000"/>
                </a:solidFill>
                <a:latin typeface="Georgia" panose="02040502050405020303" pitchFamily="18" charset="0"/>
              </a:rPr>
              <a:t>It evaluates to or</a:t>
            </a:r>
          </a:p>
          <a:p>
            <a:r>
              <a:rPr lang="en-US" i="1" dirty="0" smtClean="0">
                <a:solidFill>
                  <a:srgbClr val="FF0000"/>
                </a:solidFill>
                <a:latin typeface="Georgia" panose="02040502050405020303" pitchFamily="18" charset="0"/>
              </a:rPr>
              <a:t>returns</a:t>
            </a:r>
            <a:r>
              <a:rPr lang="en-US" dirty="0" smtClean="0">
                <a:solidFill>
                  <a:srgbClr val="FF0000"/>
                </a:solidFill>
                <a:latin typeface="Georgia" panose="02040502050405020303" pitchFamily="18" charset="0"/>
              </a:rPr>
              <a:t> a float</a:t>
            </a:r>
          </a:p>
        </p:txBody>
      </p:sp>
    </p:spTree>
    <p:custDataLst>
      <p:tags r:id="rId1"/>
    </p:custDataLst>
    <p:extLst>
      <p:ext uri="{BB962C8B-B14F-4D97-AF65-F5344CB8AC3E}">
        <p14:creationId xmlns:p14="http://schemas.microsoft.com/office/powerpoint/2010/main" val="402120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 declarations</a:t>
            </a:r>
            <a:endParaRPr lang="en-CA" dirty="0"/>
          </a:p>
        </p:txBody>
      </p:sp>
      <p:sp>
        <p:nvSpPr>
          <p:cNvPr id="3" name="Content Placeholder 2"/>
          <p:cNvSpPr>
            <a:spLocks noGrp="1"/>
          </p:cNvSpPr>
          <p:nvPr>
            <p:ph idx="1"/>
          </p:nvPr>
        </p:nvSpPr>
        <p:spPr/>
        <p:txBody>
          <a:bodyPr/>
          <a:lstStyle/>
          <a:p>
            <a:r>
              <a:rPr lang="en-US" dirty="0" smtClean="0"/>
              <a:t>If this library had a </a:t>
            </a:r>
            <a:r>
              <a:rPr lang="en-US" dirty="0" err="1" smtClean="0"/>
              <a:t>gcd</a:t>
            </a:r>
            <a:r>
              <a:rPr lang="en-US" dirty="0" smtClean="0"/>
              <a:t> function, its function declaration would be:</a:t>
            </a:r>
          </a:p>
          <a:p>
            <a:pPr marL="1314450" lvl="3" indent="0">
              <a:buNone/>
            </a:pPr>
            <a:r>
              <a:rPr lang="en-US" dirty="0" err="1" smtClean="0">
                <a:latin typeface="Consolas" panose="020B0609020204030204" pitchFamily="49" charset="0"/>
              </a:rPr>
              <a:t>int</a:t>
            </a:r>
            <a:r>
              <a:rPr lang="en-US" dirty="0" smtClean="0">
                <a:latin typeface="Consolas" panose="020B0609020204030204" pitchFamily="49" charset="0"/>
              </a:rPr>
              <a:t> </a:t>
            </a:r>
            <a:r>
              <a:rPr lang="en-US" dirty="0" err="1" smtClean="0">
                <a:latin typeface="Consolas" panose="020B0609020204030204" pitchFamily="49" charset="0"/>
              </a:rPr>
              <a:t>gcd</a:t>
            </a:r>
            <a:r>
              <a:rPr lang="en-US" dirty="0" smtClean="0">
                <a:latin typeface="Consolas" panose="020B0609020204030204" pitchFamily="49" charset="0"/>
              </a:rPr>
              <a:t>( </a:t>
            </a:r>
            <a:r>
              <a:rPr lang="en-US" dirty="0" err="1" smtClean="0">
                <a:latin typeface="Consolas" panose="020B0609020204030204" pitchFamily="49" charset="0"/>
              </a:rPr>
              <a:t>int</a:t>
            </a:r>
            <a:r>
              <a:rPr lang="en-US" dirty="0" smtClean="0">
                <a:latin typeface="Consolas" panose="020B0609020204030204" pitchFamily="49" charset="0"/>
              </a:rPr>
              <a:t> m, </a:t>
            </a:r>
            <a:r>
              <a:rPr lang="en-US" dirty="0" err="1" smtClean="0">
                <a:latin typeface="Consolas" panose="020B0609020204030204" pitchFamily="49" charset="0"/>
              </a:rPr>
              <a:t>int</a:t>
            </a:r>
            <a:r>
              <a:rPr lang="en-US" dirty="0" smtClean="0">
                <a:latin typeface="Consolas" panose="020B0609020204030204" pitchFamily="49" charset="0"/>
              </a:rPr>
              <a:t> n );</a:t>
            </a:r>
          </a:p>
          <a:p>
            <a:pPr marL="1314450" lvl="3" indent="0">
              <a:buNone/>
            </a:pPr>
            <a:endParaRPr lang="en-US" dirty="0">
              <a:latin typeface="Consolas" panose="020B0609020204030204" pitchFamily="49" charset="0"/>
            </a:endParaRPr>
          </a:p>
          <a:p>
            <a:pPr marL="1314450" lvl="3" indent="0">
              <a:buNone/>
            </a:pPr>
            <a:endParaRPr lang="en-US" dirty="0" smtClean="0">
              <a:latin typeface="Consolas" panose="020B0609020204030204" pitchFamily="49" charset="0"/>
            </a:endParaRPr>
          </a:p>
          <a:p>
            <a:r>
              <a:rPr lang="en-US" dirty="0" smtClean="0"/>
              <a:t>The function declaration may also be described as the:</a:t>
            </a:r>
          </a:p>
          <a:p>
            <a:pPr lvl="1"/>
            <a:r>
              <a:rPr lang="en-US" dirty="0" smtClean="0"/>
              <a:t>signature</a:t>
            </a:r>
          </a:p>
          <a:p>
            <a:pPr lvl="1"/>
            <a:r>
              <a:rPr lang="en-US" dirty="0" smtClean="0"/>
              <a:t>prototype</a:t>
            </a:r>
          </a:p>
          <a:p>
            <a:pPr lvl="1"/>
            <a:r>
              <a:rPr lang="en-US" dirty="0" smtClean="0"/>
              <a:t>interface</a:t>
            </a:r>
          </a:p>
          <a:p>
            <a:pPr marL="0" indent="0">
              <a:buNone/>
            </a:pPr>
            <a:r>
              <a:rPr lang="en-US" dirty="0" smtClean="0"/>
              <a:t>      of the function</a:t>
            </a:r>
          </a:p>
          <a:p>
            <a:pPr marL="0" indent="0">
              <a:buNone/>
            </a:pPr>
            <a:endParaRPr lang="en-US" dirty="0"/>
          </a:p>
          <a:p>
            <a:r>
              <a:rPr lang="en-US" dirty="0" smtClean="0"/>
              <a:t>You have already seen one function declaration in this course:</a:t>
            </a:r>
          </a:p>
          <a:p>
            <a:pPr marL="0" indent="0">
              <a:buNone/>
            </a:pPr>
            <a:r>
              <a:rPr lang="en-US" dirty="0">
                <a:latin typeface="Consolas" panose="020B0609020204030204" pitchFamily="49" charset="0"/>
              </a:rPr>
              <a:t>	</a:t>
            </a:r>
            <a:r>
              <a:rPr lang="en-US" dirty="0" err="1" smtClean="0">
                <a:latin typeface="Consolas" panose="020B0609020204030204" pitchFamily="49" charset="0"/>
              </a:rPr>
              <a:t>int</a:t>
            </a:r>
            <a:r>
              <a:rPr lang="en-US" dirty="0" smtClean="0">
                <a:latin typeface="Consolas" panose="020B0609020204030204" pitchFamily="49" charset="0"/>
              </a:rPr>
              <a:t> main();</a:t>
            </a:r>
          </a:p>
        </p:txBody>
      </p:sp>
      <p:sp>
        <p:nvSpPr>
          <p:cNvPr id="16" name="Rounded Rectangle 15"/>
          <p:cNvSpPr/>
          <p:nvPr/>
        </p:nvSpPr>
        <p:spPr>
          <a:xfrm>
            <a:off x="2843808" y="1973003"/>
            <a:ext cx="158417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Arrow Connector 16"/>
          <p:cNvCxnSpPr/>
          <p:nvPr/>
        </p:nvCxnSpPr>
        <p:spPr>
          <a:xfrm flipH="1" flipV="1">
            <a:off x="4427984" y="2149677"/>
            <a:ext cx="1523054" cy="3600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52526" y="2239263"/>
            <a:ext cx="2249334" cy="646331"/>
          </a:xfrm>
          <a:prstGeom prst="rect">
            <a:avLst/>
          </a:prstGeom>
          <a:noFill/>
        </p:spPr>
        <p:txBody>
          <a:bodyPr wrap="none" rtlCol="0">
            <a:spAutoFit/>
          </a:bodyPr>
          <a:lstStyle/>
          <a:p>
            <a:r>
              <a:rPr lang="en-US" dirty="0" smtClean="0">
                <a:solidFill>
                  <a:srgbClr val="FF0000"/>
                </a:solidFill>
                <a:latin typeface="Georgia" panose="02040502050405020303" pitchFamily="18" charset="0"/>
              </a:rPr>
              <a:t>It takes two integers</a:t>
            </a:r>
          </a:p>
          <a:p>
            <a:r>
              <a:rPr lang="en-US" dirty="0" smtClean="0">
                <a:solidFill>
                  <a:srgbClr val="FF0000"/>
                </a:solidFill>
                <a:latin typeface="Georgia" panose="02040502050405020303" pitchFamily="18" charset="0"/>
              </a:rPr>
              <a:t>as arguments</a:t>
            </a:r>
            <a:endParaRPr lang="en-CA" dirty="0">
              <a:solidFill>
                <a:srgbClr val="FF0000"/>
              </a:solidFill>
              <a:latin typeface="Georgia" panose="02040502050405020303" pitchFamily="18" charset="0"/>
            </a:endParaRPr>
          </a:p>
        </p:txBody>
      </p:sp>
      <p:sp>
        <p:nvSpPr>
          <p:cNvPr id="20" name="Rounded Rectangle 19"/>
          <p:cNvSpPr/>
          <p:nvPr/>
        </p:nvSpPr>
        <p:spPr>
          <a:xfrm>
            <a:off x="1755531" y="1990581"/>
            <a:ext cx="512213"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1" name="Straight Arrow Connector 20"/>
          <p:cNvCxnSpPr/>
          <p:nvPr/>
        </p:nvCxnSpPr>
        <p:spPr>
          <a:xfrm flipV="1">
            <a:off x="1395491" y="2256841"/>
            <a:ext cx="360040" cy="14401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154" y="2350621"/>
            <a:ext cx="2039341" cy="646331"/>
          </a:xfrm>
          <a:prstGeom prst="rect">
            <a:avLst/>
          </a:prstGeom>
          <a:noFill/>
        </p:spPr>
        <p:txBody>
          <a:bodyPr wrap="none" rtlCol="0">
            <a:spAutoFit/>
          </a:bodyPr>
          <a:lstStyle/>
          <a:p>
            <a:r>
              <a:rPr lang="en-US" dirty="0" smtClean="0">
                <a:solidFill>
                  <a:srgbClr val="FF0000"/>
                </a:solidFill>
                <a:latin typeface="Georgia" panose="02040502050405020303" pitchFamily="18" charset="0"/>
              </a:rPr>
              <a:t>It evaluates to or</a:t>
            </a:r>
          </a:p>
          <a:p>
            <a:r>
              <a:rPr lang="en-US" i="1" dirty="0" smtClean="0">
                <a:solidFill>
                  <a:srgbClr val="FF0000"/>
                </a:solidFill>
                <a:latin typeface="Georgia" panose="02040502050405020303" pitchFamily="18" charset="0"/>
              </a:rPr>
              <a:t>returns</a:t>
            </a:r>
            <a:r>
              <a:rPr lang="en-US" dirty="0" smtClean="0">
                <a:solidFill>
                  <a:srgbClr val="FF0000"/>
                </a:solidFill>
                <a:latin typeface="Georgia" panose="02040502050405020303" pitchFamily="18" charset="0"/>
              </a:rPr>
              <a:t> an integer</a:t>
            </a:r>
          </a:p>
        </p:txBody>
      </p:sp>
    </p:spTree>
    <p:custDataLst>
      <p:tags r:id="rId1"/>
    </p:custDataLst>
    <p:extLst>
      <p:ext uri="{BB962C8B-B14F-4D97-AF65-F5344CB8AC3E}">
        <p14:creationId xmlns:p14="http://schemas.microsoft.com/office/powerpoint/2010/main" val="1696691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Trigonometric functions</a:t>
            </a:r>
            <a:endParaRPr lang="en-CA" dirty="0"/>
          </a:p>
        </p:txBody>
      </p:sp>
      <p:sp>
        <p:nvSpPr>
          <p:cNvPr id="3" name="Content Placeholder 2"/>
          <p:cNvSpPr>
            <a:spLocks noGrp="1"/>
          </p:cNvSpPr>
          <p:nvPr>
            <p:ph idx="1"/>
          </p:nvPr>
        </p:nvSpPr>
        <p:spPr/>
        <p:txBody>
          <a:bodyPr/>
          <a:lstStyle/>
          <a:p>
            <a:r>
              <a:rPr lang="en-US" dirty="0" smtClean="0"/>
              <a:t>Some function declarations in the </a:t>
            </a:r>
            <a:r>
              <a:rPr lang="en-US" dirty="0" err="1" smtClean="0">
                <a:latin typeface="Consolas" panose="020B0609020204030204" pitchFamily="49" charset="0"/>
              </a:rPr>
              <a:t>cmath</a:t>
            </a:r>
            <a:r>
              <a:rPr lang="en-US" dirty="0" smtClean="0"/>
              <a:t> library are:</a:t>
            </a:r>
          </a:p>
          <a:p>
            <a:pPr marL="1314450" lvl="3" indent="0">
              <a:buNone/>
            </a:pPr>
            <a:r>
              <a:rPr lang="en-US" dirty="0" smtClean="0">
                <a:latin typeface="Consolas" panose="020B0609020204030204" pitchFamily="49" charset="0"/>
              </a:rPr>
              <a:t>double cos( double x );</a:t>
            </a:r>
            <a:endParaRPr lang="en-US" dirty="0">
              <a:latin typeface="Consolas" panose="020B0609020204030204" pitchFamily="49" charset="0"/>
            </a:endParaRPr>
          </a:p>
          <a:p>
            <a:pPr marL="1314450" lvl="3" indent="0">
              <a:buNone/>
            </a:pPr>
            <a:r>
              <a:rPr lang="en-US" dirty="0">
                <a:latin typeface="Consolas" panose="020B0609020204030204" pitchFamily="49" charset="0"/>
              </a:rPr>
              <a:t>double </a:t>
            </a:r>
            <a:r>
              <a:rPr lang="en-US" dirty="0" smtClean="0">
                <a:latin typeface="Consolas" panose="020B0609020204030204" pitchFamily="49" charset="0"/>
              </a:rPr>
              <a:t>sin( double x );</a:t>
            </a:r>
            <a:endParaRPr lang="en-US" dirty="0">
              <a:latin typeface="Consolas" panose="020B0609020204030204" pitchFamily="49" charset="0"/>
            </a:endParaRPr>
          </a:p>
          <a:p>
            <a:pPr marL="1314450" lvl="3" indent="0">
              <a:buNone/>
            </a:pPr>
            <a:r>
              <a:rPr lang="en-US" dirty="0">
                <a:latin typeface="Consolas" panose="020B0609020204030204" pitchFamily="49" charset="0"/>
              </a:rPr>
              <a:t>double </a:t>
            </a:r>
            <a:r>
              <a:rPr lang="en-US" dirty="0" smtClean="0">
                <a:latin typeface="Consolas" panose="020B0609020204030204" pitchFamily="49" charset="0"/>
              </a:rPr>
              <a:t>tan( double x );</a:t>
            </a:r>
            <a:endParaRPr lang="en-US" dirty="0">
              <a:latin typeface="Consolas" panose="020B0609020204030204" pitchFamily="49" charset="0"/>
            </a:endParaRPr>
          </a:p>
          <a:p>
            <a:pPr marL="1314450" lvl="3" indent="0">
              <a:buNone/>
            </a:pPr>
            <a:r>
              <a:rPr lang="en-US" dirty="0">
                <a:latin typeface="Consolas" panose="020B0609020204030204" pitchFamily="49" charset="0"/>
              </a:rPr>
              <a:t>double </a:t>
            </a:r>
            <a:r>
              <a:rPr lang="en-US" dirty="0" err="1" smtClean="0">
                <a:latin typeface="Consolas" panose="020B0609020204030204" pitchFamily="49" charset="0"/>
              </a:rPr>
              <a:t>acos</a:t>
            </a:r>
            <a:r>
              <a:rPr lang="en-US" dirty="0" smtClean="0">
                <a:latin typeface="Consolas" panose="020B0609020204030204" pitchFamily="49" charset="0"/>
              </a:rPr>
              <a:t>( double x );</a:t>
            </a:r>
            <a:endParaRPr lang="en-US" dirty="0">
              <a:latin typeface="Consolas" panose="020B0609020204030204" pitchFamily="49" charset="0"/>
            </a:endParaRPr>
          </a:p>
          <a:p>
            <a:pPr marL="1314450" lvl="3" indent="0">
              <a:buNone/>
            </a:pPr>
            <a:r>
              <a:rPr lang="en-US" dirty="0">
                <a:latin typeface="Consolas" panose="020B0609020204030204" pitchFamily="49" charset="0"/>
              </a:rPr>
              <a:t>double </a:t>
            </a:r>
            <a:r>
              <a:rPr lang="en-US" dirty="0" err="1" smtClean="0">
                <a:latin typeface="Consolas" panose="020B0609020204030204" pitchFamily="49" charset="0"/>
              </a:rPr>
              <a:t>asin</a:t>
            </a:r>
            <a:r>
              <a:rPr lang="en-US" dirty="0" smtClean="0">
                <a:latin typeface="Consolas" panose="020B0609020204030204" pitchFamily="49" charset="0"/>
              </a:rPr>
              <a:t>( double x );</a:t>
            </a:r>
            <a:endParaRPr lang="en-US" dirty="0">
              <a:latin typeface="Consolas" panose="020B0609020204030204" pitchFamily="49" charset="0"/>
            </a:endParaRPr>
          </a:p>
          <a:p>
            <a:pPr marL="1314450" lvl="3" indent="0">
              <a:buNone/>
            </a:pPr>
            <a:r>
              <a:rPr lang="en-US" dirty="0">
                <a:latin typeface="Consolas" panose="020B0609020204030204" pitchFamily="49" charset="0"/>
              </a:rPr>
              <a:t>double </a:t>
            </a:r>
            <a:r>
              <a:rPr lang="en-US" dirty="0" err="1" smtClean="0">
                <a:latin typeface="Consolas" panose="020B0609020204030204" pitchFamily="49" charset="0"/>
              </a:rPr>
              <a:t>atan</a:t>
            </a:r>
            <a:r>
              <a:rPr lang="en-US" dirty="0" smtClean="0">
                <a:latin typeface="Consolas" panose="020B0609020204030204" pitchFamily="49" charset="0"/>
              </a:rPr>
              <a:t>( double x );</a:t>
            </a:r>
            <a:endParaRPr lang="en-US" dirty="0">
              <a:latin typeface="Consolas" panose="020B0609020204030204" pitchFamily="49" charset="0"/>
            </a:endParaRPr>
          </a:p>
          <a:p>
            <a:pPr marL="1314450" lvl="3" indent="0">
              <a:buNone/>
            </a:pPr>
            <a:r>
              <a:rPr lang="en-US" dirty="0">
                <a:latin typeface="Consolas" panose="020B0609020204030204" pitchFamily="49" charset="0"/>
              </a:rPr>
              <a:t>double </a:t>
            </a:r>
            <a:r>
              <a:rPr lang="en-US" dirty="0" smtClean="0">
                <a:latin typeface="Consolas" panose="020B0609020204030204" pitchFamily="49" charset="0"/>
              </a:rPr>
              <a:t>atan2( double y, double x );</a:t>
            </a:r>
          </a:p>
          <a:p>
            <a:pPr marL="1314450" lvl="3" indent="0">
              <a:buNone/>
            </a:pPr>
            <a:endParaRPr lang="en-US" dirty="0">
              <a:latin typeface="Consolas" panose="020B0609020204030204" pitchFamily="49" charset="0"/>
            </a:endParaRPr>
          </a:p>
          <a:p>
            <a:pPr lvl="0"/>
            <a:r>
              <a:rPr lang="en-US" dirty="0" smtClean="0">
                <a:solidFill>
                  <a:prstClr val="black"/>
                </a:solidFill>
              </a:rPr>
              <a:t>Immediately, you may notice:</a:t>
            </a:r>
          </a:p>
          <a:p>
            <a:pPr lvl="1"/>
            <a:r>
              <a:rPr lang="en-US" dirty="0" smtClean="0">
                <a:solidFill>
                  <a:prstClr val="black"/>
                </a:solidFill>
              </a:rPr>
              <a:t>If you want </a:t>
            </a:r>
            <a:r>
              <a:rPr lang="en-US" dirty="0" smtClean="0">
                <a:solidFill>
                  <a:prstClr val="black"/>
                </a:solidFill>
                <a:latin typeface="Times New Roman" panose="02020603050405020304" pitchFamily="18" charset="0"/>
                <a:cs typeface="Times New Roman" panose="02020603050405020304" pitchFamily="18" charset="0"/>
              </a:rPr>
              <a:t>sec(</a:t>
            </a:r>
            <a:r>
              <a:rPr lang="en-US" i="1" dirty="0" smtClean="0">
                <a:solidFill>
                  <a:prstClr val="black"/>
                </a:solidFill>
                <a:latin typeface="Times New Roman" panose="02020603050405020304" pitchFamily="18" charset="0"/>
                <a:cs typeface="Times New Roman" panose="02020603050405020304" pitchFamily="18" charset="0"/>
              </a:rPr>
              <a:t>x</a:t>
            </a:r>
            <a:r>
              <a:rPr lang="en-US" dirty="0" smtClean="0">
                <a:solidFill>
                  <a:prstClr val="black"/>
                </a:solidFill>
                <a:latin typeface="Times New Roman" panose="02020603050405020304" pitchFamily="18" charset="0"/>
                <a:cs typeface="Times New Roman" panose="02020603050405020304" pitchFamily="18" charset="0"/>
              </a:rPr>
              <a:t>)</a:t>
            </a:r>
            <a:r>
              <a:rPr lang="en-US" dirty="0" smtClean="0">
                <a:solidFill>
                  <a:prstClr val="black"/>
                </a:solidFill>
              </a:rPr>
              <a:t>, you must use </a:t>
            </a:r>
            <a:r>
              <a:rPr lang="en-US" dirty="0" smtClean="0">
                <a:solidFill>
                  <a:prstClr val="black"/>
                </a:solidFill>
                <a:latin typeface="Times New Roman" panose="02020603050405020304" pitchFamily="18" charset="0"/>
                <a:cs typeface="Times New Roman" panose="02020603050405020304" pitchFamily="18" charset="0"/>
              </a:rPr>
              <a:t>1/cos(</a:t>
            </a:r>
            <a:r>
              <a:rPr lang="en-US" i="1" dirty="0" smtClean="0">
                <a:solidFill>
                  <a:prstClr val="black"/>
                </a:solidFill>
                <a:latin typeface="Times New Roman" panose="02020603050405020304" pitchFamily="18" charset="0"/>
                <a:cs typeface="Times New Roman" panose="02020603050405020304" pitchFamily="18" charset="0"/>
              </a:rPr>
              <a:t>x</a:t>
            </a:r>
            <a:r>
              <a:rPr lang="en-US" dirty="0" smtClean="0">
                <a:solidFill>
                  <a:prstClr val="black"/>
                </a:solidFill>
                <a:latin typeface="Times New Roman" panose="02020603050405020304" pitchFamily="18" charset="0"/>
                <a:cs typeface="Times New Roman" panose="02020603050405020304" pitchFamily="18" charset="0"/>
              </a:rPr>
              <a:t>)</a:t>
            </a:r>
          </a:p>
          <a:p>
            <a:pPr lvl="1"/>
            <a:r>
              <a:rPr lang="en-US" dirty="0" smtClean="0">
                <a:solidFill>
                  <a:prstClr val="black"/>
                </a:solidFill>
              </a:rPr>
              <a:t>More interesting is </a:t>
            </a:r>
            <a:r>
              <a:rPr lang="en-US" dirty="0">
                <a:latin typeface="Consolas" panose="020B0609020204030204" pitchFamily="49" charset="0"/>
              </a:rPr>
              <a:t>atan2</a:t>
            </a:r>
            <a:r>
              <a:rPr lang="en-US" dirty="0" smtClean="0">
                <a:latin typeface="Consolas" panose="020B0609020204030204" pitchFamily="49" charset="0"/>
              </a:rPr>
              <a:t>(…)</a:t>
            </a:r>
            <a:r>
              <a:rPr lang="en-US" dirty="0" smtClean="0">
                <a:solidFill>
                  <a:prstClr val="black"/>
                </a:solidFill>
              </a:rPr>
              <a:t>:</a:t>
            </a:r>
          </a:p>
          <a:p>
            <a:pPr lvl="2"/>
            <a:r>
              <a:rPr lang="en-US" dirty="0" smtClean="0">
                <a:solidFill>
                  <a:prstClr val="black"/>
                </a:solidFill>
                <a:cs typeface="Times New Roman" panose="02020603050405020304" pitchFamily="18" charset="0"/>
              </a:rPr>
              <a:t>It returns </a:t>
            </a:r>
            <a:r>
              <a:rPr lang="en-US" dirty="0" smtClean="0">
                <a:solidFill>
                  <a:prstClr val="black"/>
                </a:solidFill>
                <a:latin typeface="Times New Roman" panose="02020603050405020304" pitchFamily="18" charset="0"/>
                <a:cs typeface="Times New Roman" panose="02020603050405020304" pitchFamily="18" charset="0"/>
              </a:rPr>
              <a:t>tan</a:t>
            </a:r>
            <a:r>
              <a:rPr lang="en-US" baseline="30000" dirty="0" smtClean="0">
                <a:solidFill>
                  <a:prstClr val="black"/>
                </a:solidFill>
                <a:latin typeface="Times New Roman" panose="02020603050405020304" pitchFamily="18" charset="0"/>
                <a:cs typeface="Times New Roman" panose="02020603050405020304" pitchFamily="18" charset="0"/>
              </a:rPr>
              <a:t>–1</a:t>
            </a:r>
            <a:r>
              <a:rPr lang="en-US" dirty="0" smtClean="0">
                <a:solidFill>
                  <a:prstClr val="black"/>
                </a:solidFill>
                <a:latin typeface="Times New Roman" panose="02020603050405020304" pitchFamily="18" charset="0"/>
                <a:cs typeface="Times New Roman" panose="02020603050405020304" pitchFamily="18" charset="0"/>
              </a:rPr>
              <a:t>(</a:t>
            </a:r>
            <a:r>
              <a:rPr lang="en-US" i="1" dirty="0" smtClean="0">
                <a:solidFill>
                  <a:prstClr val="black"/>
                </a:solidFill>
                <a:latin typeface="Times New Roman" panose="02020603050405020304" pitchFamily="18" charset="0"/>
                <a:cs typeface="Times New Roman" panose="02020603050405020304" pitchFamily="18" charset="0"/>
              </a:rPr>
              <a:t>y</a:t>
            </a:r>
            <a:r>
              <a:rPr lang="en-US" dirty="0" smtClean="0">
                <a:solidFill>
                  <a:prstClr val="black"/>
                </a:solidFill>
                <a:latin typeface="Times New Roman" panose="02020603050405020304" pitchFamily="18" charset="0"/>
                <a:cs typeface="Times New Roman" panose="02020603050405020304" pitchFamily="18" charset="0"/>
              </a:rPr>
              <a:t>/</a:t>
            </a:r>
            <a:r>
              <a:rPr lang="en-US" i="1" dirty="0" smtClean="0">
                <a:solidFill>
                  <a:prstClr val="black"/>
                </a:solidFill>
                <a:latin typeface="Times New Roman" panose="02020603050405020304" pitchFamily="18" charset="0"/>
                <a:cs typeface="Times New Roman" panose="02020603050405020304" pitchFamily="18" charset="0"/>
              </a:rPr>
              <a:t>x</a:t>
            </a:r>
            <a:r>
              <a:rPr lang="en-US" dirty="0" smtClean="0">
                <a:solidFill>
                  <a:prstClr val="black"/>
                </a:solidFill>
                <a:latin typeface="Times New Roman" panose="02020603050405020304" pitchFamily="18" charset="0"/>
                <a:cs typeface="Times New Roman" panose="02020603050405020304" pitchFamily="18" charset="0"/>
              </a:rPr>
              <a:t>)</a:t>
            </a:r>
            <a:r>
              <a:rPr lang="en-US" dirty="0" smtClean="0">
                <a:solidFill>
                  <a:prstClr val="black"/>
                </a:solidFill>
                <a:cs typeface="Times New Roman" panose="02020603050405020304" pitchFamily="18" charset="0"/>
              </a:rPr>
              <a:t>, but takes into account the sign of </a:t>
            </a:r>
            <a:r>
              <a:rPr lang="en-US" i="1" dirty="0" smtClean="0">
                <a:solidFill>
                  <a:prstClr val="black"/>
                </a:solidFill>
                <a:cs typeface="Times New Roman" panose="02020603050405020304" pitchFamily="18" charset="0"/>
              </a:rPr>
              <a:t>y</a:t>
            </a:r>
            <a:r>
              <a:rPr lang="en-US" dirty="0" smtClean="0">
                <a:solidFill>
                  <a:prstClr val="black"/>
                </a:solidFill>
                <a:cs typeface="Times New Roman" panose="02020603050405020304" pitchFamily="18" charset="0"/>
              </a:rPr>
              <a:t> and </a:t>
            </a:r>
            <a:r>
              <a:rPr lang="en-US" i="1" dirty="0" smtClean="0">
                <a:solidFill>
                  <a:prstClr val="black"/>
                </a:solidFill>
                <a:cs typeface="Times New Roman" panose="02020603050405020304" pitchFamily="18" charset="0"/>
              </a:rPr>
              <a:t>x</a:t>
            </a:r>
            <a:endParaRPr lang="en-US" dirty="0" smtClean="0">
              <a:solidFill>
                <a:prstClr val="black"/>
              </a:solidFill>
              <a:cs typeface="Times New Roman" panose="02020603050405020304" pitchFamily="18" charset="0"/>
            </a:endParaRPr>
          </a:p>
          <a:p>
            <a:pPr lvl="2"/>
            <a:r>
              <a:rPr lang="en-US" dirty="0" smtClean="0">
                <a:solidFill>
                  <a:prstClr val="black"/>
                </a:solidFill>
                <a:cs typeface="Times New Roman" panose="02020603050405020304" pitchFamily="18" charset="0"/>
              </a:rPr>
              <a:t>This allows, for example, </a:t>
            </a:r>
            <a:r>
              <a:rPr lang="en-US" i="1" dirty="0" smtClean="0">
                <a:solidFill>
                  <a:prstClr val="black"/>
                </a:solidFill>
                <a:latin typeface="Times New Roman" panose="02020603050405020304" pitchFamily="18" charset="0"/>
                <a:cs typeface="Times New Roman" panose="02020603050405020304" pitchFamily="18" charset="0"/>
              </a:rPr>
              <a:t>x</a:t>
            </a:r>
            <a:r>
              <a:rPr lang="en-US" dirty="0" smtClean="0">
                <a:solidFill>
                  <a:prstClr val="black"/>
                </a:solidFill>
                <a:latin typeface="Times New Roman" panose="02020603050405020304" pitchFamily="18" charset="0"/>
                <a:cs typeface="Times New Roman" panose="02020603050405020304" pitchFamily="18" charset="0"/>
              </a:rPr>
              <a:t> = 0</a:t>
            </a: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86661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Trigonometric functions</a:t>
            </a:r>
            <a:endParaRPr lang="en-CA" dirty="0"/>
          </a:p>
        </p:txBody>
      </p:sp>
      <p:sp>
        <p:nvSpPr>
          <p:cNvPr id="3" name="Content Placeholder 2"/>
          <p:cNvSpPr>
            <a:spLocks noGrp="1"/>
          </p:cNvSpPr>
          <p:nvPr>
            <p:ph idx="1"/>
          </p:nvPr>
        </p:nvSpPr>
        <p:spPr/>
        <p:txBody>
          <a:bodyPr/>
          <a:lstStyle/>
          <a:p>
            <a:r>
              <a:rPr lang="en-US" dirty="0" smtClean="0"/>
              <a:t>Here are examples of </a:t>
            </a:r>
            <a:r>
              <a:rPr lang="en-US" i="1" dirty="0" smtClean="0"/>
              <a:t>calling functions</a:t>
            </a:r>
            <a:endParaRPr lang="en-US" dirty="0" smtClean="0"/>
          </a:p>
          <a:p>
            <a:pPr lvl="1"/>
            <a:r>
              <a:rPr lang="en-US" dirty="0" smtClean="0"/>
              <a:t>That is, we are </a:t>
            </a:r>
            <a:r>
              <a:rPr lang="en-US" i="1" dirty="0" smtClean="0"/>
              <a:t>calling</a:t>
            </a:r>
            <a:r>
              <a:rPr lang="en-US" dirty="0" smtClean="0"/>
              <a:t> the function with an argument or arguments</a:t>
            </a:r>
          </a:p>
          <a:p>
            <a:pPr marL="1314450" lvl="3" indent="0">
              <a:buNone/>
            </a:pPr>
            <a:r>
              <a:rPr lang="en-CA" sz="1300" dirty="0">
                <a:latin typeface="Consolas" panose="020B0609020204030204" pitchFamily="49" charset="0"/>
              </a:rPr>
              <a:t>#define _</a:t>
            </a:r>
            <a:r>
              <a:rPr lang="en-CA" sz="1300" dirty="0" smtClean="0">
                <a:latin typeface="Consolas" panose="020B0609020204030204" pitchFamily="49" charset="0"/>
              </a:rPr>
              <a:t>USE_MATH_DEFINES</a:t>
            </a:r>
            <a:endParaRPr lang="en-CA" sz="1300" dirty="0">
              <a:latin typeface="Consolas" panose="020B0609020204030204" pitchFamily="49" charset="0"/>
            </a:endParaRPr>
          </a:p>
          <a:p>
            <a:pPr marL="1314450" lvl="3" indent="0">
              <a:buNone/>
            </a:pPr>
            <a:r>
              <a:rPr lang="en-CA" sz="1300" dirty="0">
                <a:latin typeface="Consolas" panose="020B0609020204030204" pitchFamily="49" charset="0"/>
              </a:rPr>
              <a:t>#include &lt;</a:t>
            </a:r>
            <a:r>
              <a:rPr lang="en-CA" sz="1300" dirty="0" err="1">
                <a:latin typeface="Consolas" panose="020B0609020204030204" pitchFamily="49" charset="0"/>
              </a:rPr>
              <a:t>cmath</a:t>
            </a:r>
            <a:r>
              <a:rPr lang="en-CA" sz="1300" dirty="0" smtClean="0">
                <a:latin typeface="Consolas" panose="020B0609020204030204" pitchFamily="49" charset="0"/>
              </a:rPr>
              <a:t>&gt;</a:t>
            </a:r>
          </a:p>
          <a:p>
            <a:pPr marL="1314450" lvl="3" indent="0">
              <a:buNone/>
            </a:pPr>
            <a:r>
              <a:rPr lang="en-US" sz="1300" dirty="0" smtClean="0">
                <a:latin typeface="Consolas" panose="020B0609020204030204" pitchFamily="49" charset="0"/>
              </a:rPr>
              <a:t>#include &lt;</a:t>
            </a:r>
            <a:r>
              <a:rPr lang="en-US" sz="1300" dirty="0" err="1" smtClean="0">
                <a:latin typeface="Consolas" panose="020B0609020204030204" pitchFamily="49" charset="0"/>
              </a:rPr>
              <a:t>iostream</a:t>
            </a:r>
            <a:r>
              <a:rPr lang="en-US" sz="1300" dirty="0" smtClean="0">
                <a:latin typeface="Consolas" panose="020B0609020204030204" pitchFamily="49" charset="0"/>
              </a:rPr>
              <a:t>&gt;</a:t>
            </a:r>
          </a:p>
          <a:p>
            <a:pPr marL="1314450" lvl="3" indent="0">
              <a:buNone/>
            </a:pPr>
            <a:endParaRPr lang="en-US" sz="1300" dirty="0">
              <a:latin typeface="Consolas" panose="020B0609020204030204" pitchFamily="49" charset="0"/>
            </a:endParaRPr>
          </a:p>
          <a:p>
            <a:pPr marL="1314450" lvl="3" indent="0">
              <a:buNone/>
            </a:pPr>
            <a:r>
              <a:rPr lang="en-US" sz="1300" dirty="0" smtClean="0">
                <a:latin typeface="Consolas" panose="020B0609020204030204" pitchFamily="49" charset="0"/>
              </a:rPr>
              <a:t>// Function declarations</a:t>
            </a:r>
          </a:p>
          <a:p>
            <a:pPr marL="1314450" lvl="3" indent="0">
              <a:buNone/>
            </a:pPr>
            <a:r>
              <a:rPr lang="en-US" sz="1300" dirty="0" err="1" smtClean="0">
                <a:latin typeface="Consolas" panose="020B0609020204030204" pitchFamily="49" charset="0"/>
              </a:rPr>
              <a:t>int</a:t>
            </a:r>
            <a:r>
              <a:rPr lang="en-US" sz="1300" dirty="0" smtClean="0">
                <a:latin typeface="Consolas" panose="020B0609020204030204" pitchFamily="49" charset="0"/>
              </a:rPr>
              <a:t> main();</a:t>
            </a:r>
          </a:p>
          <a:p>
            <a:pPr marL="1314450" lvl="3" indent="0">
              <a:buNone/>
            </a:pPr>
            <a:endParaRPr lang="en-US" sz="1300" dirty="0">
              <a:latin typeface="Consolas" panose="020B0609020204030204" pitchFamily="49" charset="0"/>
            </a:endParaRPr>
          </a:p>
          <a:p>
            <a:pPr marL="1314450" lvl="3" indent="0">
              <a:buNone/>
            </a:pPr>
            <a:r>
              <a:rPr lang="en-US" sz="1300" dirty="0" smtClean="0">
                <a:latin typeface="Consolas" panose="020B0609020204030204" pitchFamily="49" charset="0"/>
              </a:rPr>
              <a:t>// Function definitions</a:t>
            </a:r>
          </a:p>
          <a:p>
            <a:pPr marL="1314450" lvl="3" indent="0">
              <a:buNone/>
            </a:pPr>
            <a:r>
              <a:rPr lang="en-US" sz="1300" dirty="0" err="1" smtClean="0">
                <a:latin typeface="Consolas" panose="020B0609020204030204" pitchFamily="49" charset="0"/>
              </a:rPr>
              <a:t>int</a:t>
            </a:r>
            <a:r>
              <a:rPr lang="en-US" sz="1300" dirty="0" smtClean="0">
                <a:latin typeface="Consolas" panose="020B0609020204030204" pitchFamily="49" charset="0"/>
              </a:rPr>
              <a:t> main() {</a:t>
            </a:r>
          </a:p>
          <a:p>
            <a:pPr marL="1314450" lvl="3" indent="0">
              <a:buNone/>
            </a:pPr>
            <a:r>
              <a:rPr lang="en-US" sz="1300" dirty="0" smtClean="0">
                <a:latin typeface="Consolas" panose="020B0609020204030204" pitchFamily="49" charset="0"/>
              </a:rPr>
              <a:t>    double x{};</a:t>
            </a:r>
          </a:p>
          <a:p>
            <a:pPr marL="1314450" lvl="3" indent="0">
              <a:buNone/>
            </a:pPr>
            <a:r>
              <a:rPr lang="en-US" sz="1300" dirty="0">
                <a:latin typeface="Consolas" panose="020B0609020204030204" pitchFamily="49" charset="0"/>
              </a:rPr>
              <a:t> </a:t>
            </a:r>
            <a:r>
              <a:rPr lang="en-US" sz="1300" dirty="0" smtClean="0">
                <a:latin typeface="Consolas" panose="020B0609020204030204" pitchFamily="49" charset="0"/>
              </a:rPr>
              <a:t>   </a:t>
            </a:r>
            <a:r>
              <a:rPr lang="en-US" sz="1300" dirty="0" err="1" smtClean="0">
                <a:latin typeface="Consolas" panose="020B0609020204030204" pitchFamily="49" charset="0"/>
              </a:rPr>
              <a:t>std</a:t>
            </a:r>
            <a:r>
              <a:rPr lang="en-US" sz="1300" dirty="0" smtClean="0">
                <a:latin typeface="Consolas" panose="020B0609020204030204" pitchFamily="49" charset="0"/>
              </a:rPr>
              <a:t>::</a:t>
            </a:r>
            <a:r>
              <a:rPr lang="en-US" sz="1300" dirty="0" err="1" smtClean="0">
                <a:latin typeface="Consolas" panose="020B0609020204030204" pitchFamily="49" charset="0"/>
              </a:rPr>
              <a:t>cout</a:t>
            </a:r>
            <a:r>
              <a:rPr lang="en-US" sz="1300" dirty="0" smtClean="0">
                <a:latin typeface="Consolas" panose="020B0609020204030204" pitchFamily="49" charset="0"/>
              </a:rPr>
              <a:t> &lt;&lt; "Enter a real value 'x': ";</a:t>
            </a:r>
          </a:p>
          <a:p>
            <a:pPr marL="1314450" lvl="3" indent="0">
              <a:buNone/>
            </a:pPr>
            <a:r>
              <a:rPr lang="en-US" sz="1300" dirty="0" smtClean="0">
                <a:latin typeface="Consolas" panose="020B0609020204030204" pitchFamily="49" charset="0"/>
              </a:rPr>
              <a:t>    </a:t>
            </a:r>
            <a:r>
              <a:rPr lang="en-US" sz="1300" dirty="0" err="1" smtClean="0">
                <a:latin typeface="Consolas" panose="020B0609020204030204" pitchFamily="49" charset="0"/>
              </a:rPr>
              <a:t>std</a:t>
            </a:r>
            <a:r>
              <a:rPr lang="en-US" sz="1300" dirty="0" smtClean="0">
                <a:latin typeface="Consolas" panose="020B0609020204030204" pitchFamily="49" charset="0"/>
              </a:rPr>
              <a:t>::</a:t>
            </a:r>
            <a:r>
              <a:rPr lang="en-US" sz="1300" dirty="0" err="1" smtClean="0">
                <a:latin typeface="Consolas" panose="020B0609020204030204" pitchFamily="49" charset="0"/>
              </a:rPr>
              <a:t>cin</a:t>
            </a:r>
            <a:r>
              <a:rPr lang="en-US" sz="1300" dirty="0" smtClean="0">
                <a:latin typeface="Consolas" panose="020B0609020204030204" pitchFamily="49" charset="0"/>
              </a:rPr>
              <a:t> &gt;&gt; x;</a:t>
            </a:r>
          </a:p>
          <a:p>
            <a:pPr marL="1314450" lvl="3" indent="0">
              <a:buNone/>
            </a:pPr>
            <a:endParaRPr lang="en-US" sz="1300" dirty="0" smtClean="0">
              <a:latin typeface="Consolas" panose="020B0609020204030204" pitchFamily="49" charset="0"/>
            </a:endParaRPr>
          </a:p>
          <a:p>
            <a:pPr marL="1314450" lvl="3" indent="0">
              <a:buNone/>
            </a:pPr>
            <a:r>
              <a:rPr lang="en-US" sz="1300" dirty="0" smtClean="0">
                <a:latin typeface="Consolas" panose="020B0609020204030204" pitchFamily="49" charset="0"/>
              </a:rPr>
              <a:t>    </a:t>
            </a:r>
            <a:r>
              <a:rPr lang="en-US" sz="1300" dirty="0" err="1" smtClean="0">
                <a:latin typeface="Consolas" panose="020B0609020204030204" pitchFamily="49" charset="0"/>
              </a:rPr>
              <a:t>std</a:t>
            </a:r>
            <a:r>
              <a:rPr lang="en-US" sz="1300" dirty="0" smtClean="0">
                <a:latin typeface="Consolas" panose="020B0609020204030204" pitchFamily="49" charset="0"/>
              </a:rPr>
              <a:t>::</a:t>
            </a:r>
            <a:r>
              <a:rPr lang="en-US" sz="1300" dirty="0" err="1" smtClean="0">
                <a:latin typeface="Consolas" panose="020B0609020204030204" pitchFamily="49" charset="0"/>
              </a:rPr>
              <a:t>cout</a:t>
            </a:r>
            <a:r>
              <a:rPr lang="en-US" sz="1300" dirty="0" smtClean="0">
                <a:latin typeface="Consolas" panose="020B0609020204030204" pitchFamily="49" charset="0"/>
              </a:rPr>
              <a:t> &lt;&lt; " sin(" &lt;&lt; x &lt;&lt; ") = " &lt;&lt; </a:t>
            </a:r>
            <a:r>
              <a:rPr lang="en-US" sz="1300" dirty="0" err="1" smtClean="0">
                <a:latin typeface="Consolas" panose="020B0609020204030204" pitchFamily="49" charset="0"/>
              </a:rPr>
              <a:t>std</a:t>
            </a:r>
            <a:r>
              <a:rPr lang="en-US" sz="1300" dirty="0" smtClean="0">
                <a:latin typeface="Consolas" panose="020B0609020204030204" pitchFamily="49" charset="0"/>
              </a:rPr>
              <a:t>::sin(x) &lt;&lt; </a:t>
            </a:r>
            <a:r>
              <a:rPr lang="en-US" sz="1300" dirty="0" err="1" smtClean="0">
                <a:latin typeface="Consolas" panose="020B0609020204030204" pitchFamily="49" charset="0"/>
              </a:rPr>
              <a:t>std</a:t>
            </a:r>
            <a:r>
              <a:rPr lang="en-US" sz="1300" dirty="0" smtClean="0">
                <a:latin typeface="Consolas" panose="020B0609020204030204" pitchFamily="49" charset="0"/>
              </a:rPr>
              <a:t>::</a:t>
            </a:r>
            <a:r>
              <a:rPr lang="en-US" sz="1300" dirty="0" err="1" smtClean="0">
                <a:latin typeface="Consolas" panose="020B0609020204030204" pitchFamily="49" charset="0"/>
              </a:rPr>
              <a:t>endl</a:t>
            </a:r>
            <a:r>
              <a:rPr lang="en-US" sz="1300" dirty="0" smtClean="0">
                <a:latin typeface="Consolas" panose="020B0609020204030204" pitchFamily="49" charset="0"/>
              </a:rPr>
              <a:t>;</a:t>
            </a:r>
          </a:p>
          <a:p>
            <a:pPr marL="1314450" lvl="3" indent="0">
              <a:buNone/>
            </a:pPr>
            <a:r>
              <a:rPr lang="en-US" sz="1300" dirty="0" smtClean="0">
                <a:latin typeface="Consolas" panose="020B0609020204030204" pitchFamily="49" charset="0"/>
              </a:rPr>
              <a: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cout</a:t>
            </a:r>
            <a:r>
              <a:rPr lang="en-US" sz="1300" dirty="0">
                <a:latin typeface="Consolas" panose="020B0609020204030204" pitchFamily="49" charset="0"/>
              </a:rPr>
              <a:t> &lt;&lt; </a:t>
            </a:r>
            <a:r>
              <a:rPr lang="en-US" sz="1300" dirty="0" smtClean="0">
                <a:latin typeface="Consolas" panose="020B0609020204030204" pitchFamily="49" charset="0"/>
              </a:rPr>
              <a:t>" cos(" </a:t>
            </a:r>
            <a:r>
              <a:rPr lang="en-US" sz="1300" dirty="0">
                <a:latin typeface="Consolas" panose="020B0609020204030204" pitchFamily="49" charset="0"/>
              </a:rPr>
              <a:t>&lt;&lt; x &lt;&lt; ") = " &lt;&lt; </a:t>
            </a:r>
            <a:r>
              <a:rPr lang="en-US" sz="1300" dirty="0" err="1">
                <a:latin typeface="Consolas" panose="020B0609020204030204" pitchFamily="49" charset="0"/>
              </a:rPr>
              <a:t>std</a:t>
            </a:r>
            <a:r>
              <a:rPr lang="en-US" sz="1300" dirty="0" smtClean="0">
                <a:latin typeface="Consolas" panose="020B0609020204030204" pitchFamily="49" charset="0"/>
              </a:rPr>
              <a:t>::cos(x</a:t>
            </a:r>
            <a:r>
              <a:rPr lang="en-US" sz="1300" dirty="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smtClean="0">
                <a:latin typeface="Consolas" panose="020B0609020204030204" pitchFamily="49" charset="0"/>
              </a:rPr>
              <a:t>;</a:t>
            </a:r>
          </a:p>
          <a:p>
            <a:pPr marL="1314450" lvl="3" indent="0">
              <a:buNone/>
            </a:pPr>
            <a:r>
              <a:rPr lang="en-US" sz="1300" dirty="0">
                <a:latin typeface="Consolas" panose="020B0609020204030204" pitchFamily="49" charset="0"/>
              </a:rPr>
              <a:t> </a:t>
            </a:r>
            <a:r>
              <a:rPr lang="en-US" sz="1300" dirty="0" smtClean="0">
                <a:latin typeface="Consolas" panose="020B0609020204030204" pitchFamily="49" charset="0"/>
              </a:rPr>
              <a:t>   </a:t>
            </a:r>
            <a:r>
              <a:rPr lang="en-US" sz="1300" dirty="0" err="1" smtClean="0">
                <a:latin typeface="Consolas" panose="020B0609020204030204" pitchFamily="49" charset="0"/>
              </a:rPr>
              <a:t>std</a:t>
            </a:r>
            <a:r>
              <a:rPr lang="en-US" sz="1300" dirty="0" smtClean="0">
                <a:latin typeface="Consolas" panose="020B0609020204030204" pitchFamily="49" charset="0"/>
              </a:rPr>
              <a:t>::</a:t>
            </a:r>
            <a:r>
              <a:rPr lang="en-US" sz="1300" dirty="0" err="1" smtClean="0">
                <a:latin typeface="Consolas" panose="020B0609020204030204" pitchFamily="49" charset="0"/>
              </a:rPr>
              <a:t>cout</a:t>
            </a:r>
            <a:r>
              <a:rPr lang="en-US" sz="1300" dirty="0" smtClean="0">
                <a:latin typeface="Consolas" panose="020B0609020204030204" pitchFamily="49" charset="0"/>
              </a:rPr>
              <a:t> &lt;&lt; "</a:t>
            </a:r>
            <a:r>
              <a:rPr lang="en-US" sz="1300" dirty="0" err="1" smtClean="0">
                <a:latin typeface="Consolas" panose="020B0609020204030204" pitchFamily="49" charset="0"/>
              </a:rPr>
              <a:t>atan</a:t>
            </a:r>
            <a:r>
              <a:rPr lang="en-US" sz="1300" dirty="0" smtClean="0">
                <a:latin typeface="Consolas" panose="020B0609020204030204" pitchFamily="49" charset="0"/>
              </a:rPr>
              <a:t>(</a:t>
            </a:r>
            <a:r>
              <a:rPr lang="en-US" sz="1300" dirty="0">
                <a:latin typeface="Consolas" panose="020B0609020204030204" pitchFamily="49" charset="0"/>
              </a:rPr>
              <a:t>" &lt;&lt; x &lt;&lt; ") = " &lt;&lt; </a:t>
            </a:r>
            <a:r>
              <a:rPr lang="en-US" sz="1300" dirty="0" err="1">
                <a:latin typeface="Consolas" panose="020B0609020204030204" pitchFamily="49" charset="0"/>
              </a:rPr>
              <a:t>std</a:t>
            </a:r>
            <a:r>
              <a:rPr lang="en-US" sz="1300" dirty="0" smtClean="0">
                <a:latin typeface="Consolas" panose="020B0609020204030204" pitchFamily="49" charset="0"/>
              </a:rPr>
              <a:t>::</a:t>
            </a:r>
            <a:r>
              <a:rPr lang="en-US" sz="1300" dirty="0" err="1" smtClean="0">
                <a:latin typeface="Consolas" panose="020B0609020204030204" pitchFamily="49" charset="0"/>
              </a:rPr>
              <a:t>atan</a:t>
            </a:r>
            <a:r>
              <a:rPr lang="en-US" sz="1300" dirty="0" smtClean="0">
                <a:latin typeface="Consolas" panose="020B0609020204030204" pitchFamily="49" charset="0"/>
              </a:rPr>
              <a:t>(x</a:t>
            </a:r>
            <a:r>
              <a:rPr lang="en-US" sz="1300" dirty="0">
                <a:latin typeface="Consolas" panose="020B0609020204030204" pitchFamily="49" charset="0"/>
              </a:rPr>
              <a:t>) &lt;&lt; </a:t>
            </a:r>
            <a:r>
              <a:rPr lang="en-US" sz="1300" dirty="0" err="1">
                <a:latin typeface="Consolas" panose="020B0609020204030204" pitchFamily="49" charset="0"/>
              </a:rPr>
              <a:t>std</a:t>
            </a:r>
            <a:r>
              <a:rPr lang="en-US" sz="1300" dirty="0">
                <a:latin typeface="Consolas" panose="020B0609020204030204" pitchFamily="49" charset="0"/>
              </a:rPr>
              <a:t>::</a:t>
            </a:r>
            <a:r>
              <a:rPr lang="en-US" sz="1300" dirty="0" err="1">
                <a:latin typeface="Consolas" panose="020B0609020204030204" pitchFamily="49" charset="0"/>
              </a:rPr>
              <a:t>endl</a:t>
            </a:r>
            <a:r>
              <a:rPr lang="en-US" sz="1300" dirty="0">
                <a:latin typeface="Consolas" panose="020B0609020204030204" pitchFamily="49" charset="0"/>
              </a:rPr>
              <a:t>;</a:t>
            </a:r>
            <a:endParaRPr lang="en-CA" sz="1300" dirty="0">
              <a:latin typeface="Consolas" panose="020B0609020204030204" pitchFamily="49" charset="0"/>
            </a:endParaRPr>
          </a:p>
          <a:p>
            <a:pPr marL="1314450" lvl="3" indent="0">
              <a:buNone/>
            </a:pPr>
            <a:endParaRPr lang="en-US" sz="1300" dirty="0" smtClean="0">
              <a:latin typeface="Consolas" panose="020B0609020204030204" pitchFamily="49" charset="0"/>
            </a:endParaRPr>
          </a:p>
          <a:p>
            <a:pPr marL="1314450" lvl="3" indent="0">
              <a:buNone/>
            </a:pPr>
            <a:r>
              <a:rPr lang="en-US" sz="1300" dirty="0">
                <a:latin typeface="Consolas" panose="020B0609020204030204" pitchFamily="49" charset="0"/>
              </a:rPr>
              <a:t> </a:t>
            </a:r>
            <a:r>
              <a:rPr lang="en-US" sz="1300" dirty="0" smtClean="0">
                <a:latin typeface="Consolas" panose="020B0609020204030204" pitchFamily="49" charset="0"/>
              </a:rPr>
              <a:t>   return 0;</a:t>
            </a:r>
          </a:p>
          <a:p>
            <a:pPr marL="1314450" lvl="3" indent="0">
              <a:buNone/>
            </a:pPr>
            <a:r>
              <a:rPr lang="en-US" sz="1300" dirty="0">
                <a:latin typeface="Consolas" panose="020B0609020204030204" pitchFamily="49" charset="0"/>
              </a:rPr>
              <a:t>}</a:t>
            </a:r>
            <a:endParaRPr lang="en-US" sz="1300" dirty="0" smtClean="0">
              <a:latin typeface="Consolas" panose="020B0609020204030204" pitchFamily="49" charset="0"/>
            </a:endParaRPr>
          </a:p>
        </p:txBody>
      </p:sp>
      <p:sp>
        <p:nvSpPr>
          <p:cNvPr id="5" name="TextBox 4"/>
          <p:cNvSpPr txBox="1"/>
          <p:nvPr/>
        </p:nvSpPr>
        <p:spPr>
          <a:xfrm>
            <a:off x="4355976" y="2689025"/>
            <a:ext cx="3603872"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Enter a real value 'x':</a:t>
            </a:r>
            <a:endParaRPr lang="en-CA" dirty="0">
              <a:solidFill>
                <a:srgbClr val="0070C0"/>
              </a:solidFill>
              <a:latin typeface="Consolas" panose="020B0609020204030204" pitchFamily="49" charset="0"/>
            </a:endParaRPr>
          </a:p>
        </p:txBody>
      </p:sp>
      <p:sp>
        <p:nvSpPr>
          <p:cNvPr id="6" name="TextBox 5"/>
          <p:cNvSpPr txBox="1"/>
          <p:nvPr/>
        </p:nvSpPr>
        <p:spPr>
          <a:xfrm>
            <a:off x="7868766" y="2962875"/>
            <a:ext cx="311304" cy="369332"/>
          </a:xfrm>
          <a:prstGeom prst="rect">
            <a:avLst/>
          </a:prstGeom>
          <a:noFill/>
        </p:spPr>
        <p:txBody>
          <a:bodyPr wrap="none" rtlCol="0">
            <a:spAutoFit/>
          </a:bodyPr>
          <a:lstStyle/>
          <a:p>
            <a:r>
              <a:rPr lang="en-US" dirty="0" smtClean="0">
                <a:solidFill>
                  <a:srgbClr val="0070C0"/>
                </a:solidFill>
                <a:latin typeface="Consolas" panose="020B0609020204030204" pitchFamily="49" charset="0"/>
              </a:rPr>
              <a:t>3</a:t>
            </a:r>
            <a:endParaRPr lang="en-CA" dirty="0">
              <a:solidFill>
                <a:srgbClr val="0070C0"/>
              </a:solidFill>
              <a:latin typeface="Consolas" panose="020B0609020204030204" pitchFamily="49" charset="0"/>
            </a:endParaRPr>
          </a:p>
        </p:txBody>
      </p:sp>
      <p:sp>
        <p:nvSpPr>
          <p:cNvPr id="7" name="TextBox 6"/>
          <p:cNvSpPr txBox="1"/>
          <p:nvPr/>
        </p:nvSpPr>
        <p:spPr>
          <a:xfrm>
            <a:off x="7990965" y="2962875"/>
            <a:ext cx="311304" cy="369332"/>
          </a:xfrm>
          <a:prstGeom prst="rect">
            <a:avLst/>
          </a:prstGeom>
          <a:noFill/>
        </p:spPr>
        <p:txBody>
          <a:bodyPr wrap="none" rtlCol="0">
            <a:spAutoFit/>
          </a:bodyPr>
          <a:lstStyle/>
          <a:p>
            <a:r>
              <a:rPr lang="en-US" dirty="0" smtClean="0">
                <a:solidFill>
                  <a:srgbClr val="0070C0"/>
                </a:solidFill>
                <a:latin typeface="Consolas" panose="020B0609020204030204" pitchFamily="49" charset="0"/>
              </a:rPr>
              <a:t>.</a:t>
            </a:r>
            <a:endParaRPr lang="en-CA" dirty="0">
              <a:solidFill>
                <a:srgbClr val="0070C0"/>
              </a:solidFill>
              <a:latin typeface="Consolas" panose="020B0609020204030204" pitchFamily="49" charset="0"/>
            </a:endParaRPr>
          </a:p>
        </p:txBody>
      </p:sp>
      <p:sp>
        <p:nvSpPr>
          <p:cNvPr id="8" name="TextBox 7"/>
          <p:cNvSpPr txBox="1"/>
          <p:nvPr/>
        </p:nvSpPr>
        <p:spPr>
          <a:xfrm>
            <a:off x="8126826" y="2962875"/>
            <a:ext cx="311304" cy="369332"/>
          </a:xfrm>
          <a:prstGeom prst="rect">
            <a:avLst/>
          </a:prstGeom>
          <a:noFill/>
        </p:spPr>
        <p:txBody>
          <a:bodyPr wrap="none" rtlCol="0">
            <a:spAutoFit/>
          </a:bodyPr>
          <a:lstStyle/>
          <a:p>
            <a:r>
              <a:rPr lang="en-US" dirty="0" smtClean="0">
                <a:solidFill>
                  <a:srgbClr val="0070C0"/>
                </a:solidFill>
                <a:latin typeface="Consolas" panose="020B0609020204030204" pitchFamily="49" charset="0"/>
              </a:rPr>
              <a:t>1</a:t>
            </a:r>
            <a:endParaRPr lang="en-CA" dirty="0">
              <a:solidFill>
                <a:srgbClr val="0070C0"/>
              </a:solidFill>
              <a:latin typeface="Consolas" panose="020B0609020204030204" pitchFamily="49" charset="0"/>
            </a:endParaRPr>
          </a:p>
        </p:txBody>
      </p:sp>
      <p:sp>
        <p:nvSpPr>
          <p:cNvPr id="9" name="TextBox 8"/>
          <p:cNvSpPr txBox="1"/>
          <p:nvPr/>
        </p:nvSpPr>
        <p:spPr>
          <a:xfrm>
            <a:off x="8264793" y="2962875"/>
            <a:ext cx="311304" cy="369332"/>
          </a:xfrm>
          <a:prstGeom prst="rect">
            <a:avLst/>
          </a:prstGeom>
          <a:noFill/>
        </p:spPr>
        <p:txBody>
          <a:bodyPr wrap="none" rtlCol="0">
            <a:spAutoFit/>
          </a:bodyPr>
          <a:lstStyle/>
          <a:p>
            <a:r>
              <a:rPr lang="en-US" dirty="0" smtClean="0">
                <a:solidFill>
                  <a:srgbClr val="0070C0"/>
                </a:solidFill>
                <a:latin typeface="Consolas" panose="020B0609020204030204" pitchFamily="49" charset="0"/>
              </a:rPr>
              <a:t>4</a:t>
            </a:r>
            <a:endParaRPr lang="en-CA" dirty="0">
              <a:solidFill>
                <a:srgbClr val="0070C0"/>
              </a:solidFill>
              <a:latin typeface="Consolas" panose="020B0609020204030204" pitchFamily="49" charset="0"/>
            </a:endParaRPr>
          </a:p>
        </p:txBody>
      </p:sp>
      <p:sp>
        <p:nvSpPr>
          <p:cNvPr id="10" name="TextBox 9"/>
          <p:cNvSpPr txBox="1"/>
          <p:nvPr/>
        </p:nvSpPr>
        <p:spPr>
          <a:xfrm>
            <a:off x="4897608" y="3335356"/>
            <a:ext cx="3097323" cy="923330"/>
          </a:xfrm>
          <a:prstGeom prst="rect">
            <a:avLst/>
          </a:prstGeom>
          <a:noFill/>
        </p:spPr>
        <p:txBody>
          <a:bodyPr wrap="none" rtlCol="0">
            <a:spAutoFit/>
          </a:bodyPr>
          <a:lstStyle/>
          <a:p>
            <a:r>
              <a:rPr lang="es-ES" dirty="0" smtClean="0">
                <a:solidFill>
                  <a:srgbClr val="0070C0"/>
                </a:solidFill>
                <a:latin typeface="Consolas" panose="020B0609020204030204" pitchFamily="49" charset="0"/>
              </a:rPr>
              <a:t> sin(3.14</a:t>
            </a:r>
            <a:r>
              <a:rPr lang="es-ES" dirty="0">
                <a:solidFill>
                  <a:srgbClr val="0070C0"/>
                </a:solidFill>
                <a:latin typeface="Consolas" panose="020B0609020204030204" pitchFamily="49" charset="0"/>
              </a:rPr>
              <a:t>) = 0.00159265</a:t>
            </a:r>
          </a:p>
          <a:p>
            <a:r>
              <a:rPr lang="es-ES" dirty="0">
                <a:solidFill>
                  <a:srgbClr val="0070C0"/>
                </a:solidFill>
                <a:latin typeface="Consolas" panose="020B0609020204030204" pitchFamily="49" charset="0"/>
              </a:rPr>
              <a:t> </a:t>
            </a:r>
            <a:r>
              <a:rPr lang="es-ES" dirty="0" err="1">
                <a:solidFill>
                  <a:srgbClr val="0070C0"/>
                </a:solidFill>
                <a:latin typeface="Consolas" panose="020B0609020204030204" pitchFamily="49" charset="0"/>
              </a:rPr>
              <a:t>cos</a:t>
            </a:r>
            <a:r>
              <a:rPr lang="es-ES" dirty="0">
                <a:solidFill>
                  <a:srgbClr val="0070C0"/>
                </a:solidFill>
                <a:latin typeface="Consolas" panose="020B0609020204030204" pitchFamily="49" charset="0"/>
              </a:rPr>
              <a:t>(3.14) = -0.999999</a:t>
            </a:r>
          </a:p>
          <a:p>
            <a:r>
              <a:rPr lang="es-ES" dirty="0">
                <a:solidFill>
                  <a:srgbClr val="0070C0"/>
                </a:solidFill>
                <a:latin typeface="Consolas" panose="020B0609020204030204" pitchFamily="49" charset="0"/>
              </a:rPr>
              <a:t>atan(3.14) = </a:t>
            </a:r>
            <a:r>
              <a:rPr lang="es-ES" dirty="0" smtClean="0">
                <a:solidFill>
                  <a:srgbClr val="0070C0"/>
                </a:solidFill>
                <a:latin typeface="Consolas" panose="020B0609020204030204" pitchFamily="49" charset="0"/>
              </a:rPr>
              <a:t>1.26248</a:t>
            </a:r>
            <a:endParaRPr lang="es-ES" dirty="0">
              <a:solidFill>
                <a:srgbClr val="0070C0"/>
              </a:solidFill>
              <a:latin typeface="Consolas" panose="020B0609020204030204" pitchFamily="49" charset="0"/>
            </a:endParaRPr>
          </a:p>
        </p:txBody>
      </p:sp>
      <p:sp>
        <p:nvSpPr>
          <p:cNvPr id="11" name="Rounded Rectangle 10"/>
          <p:cNvSpPr/>
          <p:nvPr/>
        </p:nvSpPr>
        <p:spPr>
          <a:xfrm>
            <a:off x="5713242" y="5394988"/>
            <a:ext cx="103657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5717436" y="5612704"/>
            <a:ext cx="103657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5721630" y="5830420"/>
            <a:ext cx="115462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863936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1" grpId="1" animBg="1"/>
      <p:bldP spid="12" grpId="0" animBg="1"/>
      <p:bldP spid="12"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 calls in arithmetic expressions</a:t>
            </a:r>
            <a:endParaRPr lang="en-CA" dirty="0"/>
          </a:p>
        </p:txBody>
      </p:sp>
      <p:sp>
        <p:nvSpPr>
          <p:cNvPr id="3" name="Content Placeholder 2"/>
          <p:cNvSpPr>
            <a:spLocks noGrp="1"/>
          </p:cNvSpPr>
          <p:nvPr>
            <p:ph idx="1"/>
          </p:nvPr>
        </p:nvSpPr>
        <p:spPr/>
        <p:txBody>
          <a:bodyPr/>
          <a:lstStyle/>
          <a:p>
            <a:r>
              <a:rPr lang="en-US" dirty="0" smtClean="0"/>
              <a:t>In any arithmetic expression where you could have used a float or local variable of type float, you can also use a call to a function that has a return type double</a:t>
            </a:r>
          </a:p>
          <a:p>
            <a:pPr marL="857250" lvl="2"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a:t>
            </a:r>
            <a:r>
              <a:rPr lang="en-US" sz="1400" dirty="0">
                <a:latin typeface="Consolas" panose="020B0609020204030204" pitchFamily="49" charset="0"/>
              </a:rPr>
              <a:t>main() {</a:t>
            </a:r>
          </a:p>
          <a:p>
            <a:pPr marL="857250" lvl="2" indent="0">
              <a:buNone/>
            </a:pPr>
            <a:r>
              <a:rPr lang="en-US" sz="1400" dirty="0">
                <a:latin typeface="Consolas" panose="020B0609020204030204" pitchFamily="49" charset="0"/>
              </a:rPr>
              <a:t>    double x{};</a:t>
            </a:r>
          </a:p>
          <a:p>
            <a:pPr marL="85725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"Enter a real value 'x': ";</a:t>
            </a:r>
          </a:p>
          <a:p>
            <a:pPr marL="85725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cin</a:t>
            </a:r>
            <a:r>
              <a:rPr lang="en-US" sz="1400" dirty="0">
                <a:latin typeface="Consolas" panose="020B0609020204030204" pitchFamily="49" charset="0"/>
              </a:rPr>
              <a:t> &gt;&gt; x;</a:t>
            </a:r>
          </a:p>
          <a:p>
            <a:pPr marL="857250" lvl="2" indent="0">
              <a:buNone/>
            </a:pPr>
            <a:endParaRPr lang="en-US" sz="1400" dirty="0" smtClean="0">
              <a:latin typeface="Consolas" panose="020B0609020204030204" pitchFamily="49" charset="0"/>
            </a:endParaRPr>
          </a:p>
          <a:p>
            <a:pPr marL="857250" lvl="2" indent="0">
              <a:buNone/>
            </a:pPr>
            <a:r>
              <a:rPr lang="en-US" sz="1400" dirty="0" smtClean="0">
                <a:latin typeface="Consolas" panose="020B0609020204030204" pitchFamily="49" charset="0"/>
              </a:rPr>
              <a:t>    double y{</a:t>
            </a:r>
            <a:r>
              <a:rPr lang="en-US" sz="1400" dirty="0" err="1" smtClean="0">
                <a:latin typeface="Consolas" panose="020B0609020204030204" pitchFamily="49" charset="0"/>
              </a:rPr>
              <a:t>std</a:t>
            </a:r>
            <a:r>
              <a:rPr lang="en-US" sz="1400" dirty="0" smtClean="0">
                <a:latin typeface="Consolas" panose="020B0609020204030204" pitchFamily="49" charset="0"/>
              </a:rPr>
              <a:t>::sin(x) + 1.0};</a:t>
            </a:r>
          </a:p>
          <a:p>
            <a:pPr marL="857250" lvl="2"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"sin</a:t>
            </a:r>
            <a:r>
              <a:rPr lang="en-US" sz="1400" dirty="0">
                <a:latin typeface="Consolas" panose="020B0609020204030204" pitchFamily="49" charset="0"/>
              </a:rPr>
              <a:t>(" &lt;&lt; x &lt;&lt; </a:t>
            </a:r>
            <a:r>
              <a:rPr lang="en-US" sz="1400" dirty="0" smtClean="0">
                <a:latin typeface="Consolas" panose="020B0609020204030204" pitchFamily="49" charset="0"/>
              </a:rPr>
              <a:t>") + 1 </a:t>
            </a:r>
            <a:r>
              <a:rPr lang="en-US" sz="1400" dirty="0">
                <a:latin typeface="Consolas" panose="020B0609020204030204" pitchFamily="49" charset="0"/>
              </a:rPr>
              <a:t>= " &lt;&lt; </a:t>
            </a:r>
            <a:r>
              <a:rPr lang="en-US" sz="1400" dirty="0" smtClean="0">
                <a:latin typeface="Consolas" panose="020B0609020204030204" pitchFamily="49" charset="0"/>
              </a:rPr>
              <a:t>y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857250" lvl="2" indent="0">
              <a:buNone/>
            </a:pPr>
            <a:endParaRPr lang="en-US" sz="1400" dirty="0">
              <a:latin typeface="Consolas" panose="020B0609020204030204" pitchFamily="49" charset="0"/>
            </a:endParaRPr>
          </a:p>
          <a:p>
            <a:pPr marL="857250" lvl="2" indent="0">
              <a:buNone/>
            </a:pPr>
            <a:r>
              <a:rPr lang="en-US" sz="1400" dirty="0" smtClean="0">
                <a:latin typeface="Consolas" panose="020B0609020204030204" pitchFamily="49" charset="0"/>
              </a:rPr>
              <a:t>    y = </a:t>
            </a:r>
            <a:r>
              <a:rPr lang="en-US" sz="1400" dirty="0" err="1" smtClean="0">
                <a:latin typeface="Consolas" panose="020B0609020204030204" pitchFamily="49" charset="0"/>
              </a:rPr>
              <a:t>std</a:t>
            </a:r>
            <a:r>
              <a:rPr lang="en-US" sz="1400" dirty="0" smtClean="0">
                <a:latin typeface="Consolas" panose="020B0609020204030204" pitchFamily="49" charset="0"/>
              </a:rPr>
              <a:t>::sin(</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asin</a:t>
            </a:r>
            <a:r>
              <a:rPr lang="en-US" sz="1400" dirty="0" smtClean="0">
                <a:latin typeface="Consolas" panose="020B0609020204030204" pitchFamily="49" charset="0"/>
              </a:rPr>
              <a:t>(x));</a:t>
            </a:r>
          </a:p>
          <a:p>
            <a:pPr marL="857250" lvl="2" indent="0">
              <a:buNone/>
            </a:pPr>
            <a:r>
              <a:rPr lang="en-US" sz="1400" dirty="0" smtClean="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"sin(</a:t>
            </a:r>
            <a:r>
              <a:rPr lang="en-US" sz="1400" dirty="0" err="1" smtClean="0">
                <a:latin typeface="Consolas" panose="020B0609020204030204" pitchFamily="49" charset="0"/>
              </a:rPr>
              <a:t>asin</a:t>
            </a:r>
            <a:r>
              <a:rPr lang="en-US" sz="1400" dirty="0" smtClean="0">
                <a:latin typeface="Consolas" panose="020B0609020204030204" pitchFamily="49" charset="0"/>
              </a:rPr>
              <a:t>(" </a:t>
            </a:r>
            <a:r>
              <a:rPr lang="en-US" sz="1400" dirty="0">
                <a:latin typeface="Consolas" panose="020B0609020204030204" pitchFamily="49" charset="0"/>
              </a:rPr>
              <a:t>&lt;&lt; x &lt;&lt; </a:t>
            </a:r>
            <a:r>
              <a:rPr lang="en-US" sz="1400" dirty="0" smtClean="0">
                <a:latin typeface="Consolas" panose="020B0609020204030204" pitchFamily="49" charset="0"/>
              </a:rPr>
              <a:t>")) </a:t>
            </a:r>
            <a:r>
              <a:rPr lang="en-US" sz="1400" dirty="0">
                <a:latin typeface="Consolas" panose="020B0609020204030204" pitchFamily="49" charset="0"/>
              </a:rPr>
              <a:t>= " &lt;&lt; </a:t>
            </a:r>
            <a:r>
              <a:rPr lang="en-US" sz="1400" dirty="0" smtClean="0">
                <a:latin typeface="Consolas" panose="020B0609020204030204" pitchFamily="49" charset="0"/>
              </a:rPr>
              <a:t>y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57250" lvl="2" indent="0">
              <a:buNone/>
            </a:pPr>
            <a:endParaRPr lang="en-US" sz="1400" dirty="0">
              <a:latin typeface="Consolas" panose="020B0609020204030204" pitchFamily="49" charset="0"/>
            </a:endParaRPr>
          </a:p>
          <a:p>
            <a:pPr marL="857250" lvl="2" indent="0">
              <a:buNone/>
            </a:pPr>
            <a:r>
              <a:rPr lang="en-US" sz="1400" dirty="0" smtClean="0">
                <a:latin typeface="Consolas" panose="020B0609020204030204" pitchFamily="49" charset="0"/>
              </a:rPr>
              <a:t>    y </a:t>
            </a:r>
            <a:r>
              <a:rPr lang="en-US" sz="1400" dirty="0">
                <a:latin typeface="Consolas" panose="020B0609020204030204" pitchFamily="49" charset="0"/>
              </a:rPr>
              <a:t>= </a:t>
            </a:r>
            <a:r>
              <a:rPr lang="en-US" sz="1400" dirty="0" err="1">
                <a:latin typeface="Consolas" panose="020B0609020204030204" pitchFamily="49" charset="0"/>
              </a:rPr>
              <a:t>std</a:t>
            </a:r>
            <a:r>
              <a:rPr lang="en-US" sz="1400" dirty="0" smtClean="0">
                <a:latin typeface="Consolas" panose="020B0609020204030204" pitchFamily="49" charset="0"/>
              </a:rPr>
              <a:t>::cos(M_PI_2 -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asin</a:t>
            </a:r>
            <a:r>
              <a:rPr lang="en-US" sz="1400" dirty="0" smtClean="0">
                <a:latin typeface="Consolas" panose="020B0609020204030204" pitchFamily="49" charset="0"/>
              </a:rPr>
              <a:t>(x));</a:t>
            </a:r>
            <a:endParaRPr lang="en-US" sz="1400" dirty="0">
              <a:latin typeface="Consolas" panose="020B0609020204030204" pitchFamily="49" charset="0"/>
            </a:endParaRPr>
          </a:p>
          <a:p>
            <a:pPr marL="85725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"cos(pi/2 - </a:t>
            </a:r>
            <a:r>
              <a:rPr lang="en-US" sz="1400" dirty="0" err="1" smtClean="0">
                <a:latin typeface="Consolas" panose="020B0609020204030204" pitchFamily="49" charset="0"/>
              </a:rPr>
              <a:t>asin</a:t>
            </a:r>
            <a:r>
              <a:rPr lang="en-US" sz="1400" dirty="0">
                <a:latin typeface="Consolas" panose="020B0609020204030204" pitchFamily="49" charset="0"/>
              </a:rPr>
              <a:t>(" &lt;&lt; x &lt;&lt; ")) = " &lt;&lt; y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857250" lvl="2" indent="0">
              <a:buNone/>
            </a:pPr>
            <a:endParaRPr lang="en-US" sz="1400" dirty="0" smtClean="0">
              <a:latin typeface="Consolas" panose="020B0609020204030204" pitchFamily="49" charset="0"/>
            </a:endParaRPr>
          </a:p>
          <a:p>
            <a:pPr marL="857250" lvl="2" indent="0">
              <a:buNone/>
            </a:pPr>
            <a:r>
              <a:rPr lang="en-US" sz="1400" dirty="0" smtClean="0">
                <a:latin typeface="Consolas" panose="020B0609020204030204" pitchFamily="49" charset="0"/>
              </a:rPr>
              <a:t>    </a:t>
            </a:r>
            <a:r>
              <a:rPr lang="en-US" sz="1400" dirty="0">
                <a:latin typeface="Consolas" panose="020B0609020204030204" pitchFamily="49" charset="0"/>
              </a:rPr>
              <a:t>return 0;</a:t>
            </a:r>
          </a:p>
          <a:p>
            <a:pPr marL="857250" lvl="2" indent="0">
              <a:buNone/>
            </a:pPr>
            <a:r>
              <a:rPr lang="en-US" sz="1400" dirty="0">
                <a:latin typeface="Consolas" panose="020B0609020204030204" pitchFamily="49" charset="0"/>
              </a:rPr>
              <a:t>}</a:t>
            </a:r>
          </a:p>
        </p:txBody>
      </p:sp>
      <p:sp>
        <p:nvSpPr>
          <p:cNvPr id="5" name="TextBox 4"/>
          <p:cNvSpPr txBox="1"/>
          <p:nvPr/>
        </p:nvSpPr>
        <p:spPr>
          <a:xfrm>
            <a:off x="5242050" y="2348880"/>
            <a:ext cx="3041217" cy="553998"/>
          </a:xfrm>
          <a:prstGeom prst="rect">
            <a:avLst/>
          </a:prstGeom>
          <a:noFill/>
        </p:spPr>
        <p:txBody>
          <a:bodyPr wrap="none" rtlCol="0">
            <a:spAutoFit/>
          </a:bodyPr>
          <a:lstStyle/>
          <a:p>
            <a:r>
              <a:rPr lang="en-US" sz="1500" dirty="0" smtClean="0">
                <a:solidFill>
                  <a:srgbClr val="0070C0"/>
                </a:solidFill>
                <a:latin typeface="Georgia" panose="02040502050405020303" pitchFamily="18" charset="0"/>
              </a:rPr>
              <a:t>Output:</a:t>
            </a:r>
          </a:p>
          <a:p>
            <a:r>
              <a:rPr lang="en-US" sz="1500" dirty="0">
                <a:solidFill>
                  <a:srgbClr val="0070C0"/>
                </a:solidFill>
                <a:latin typeface="Consolas" panose="020B0609020204030204" pitchFamily="49" charset="0"/>
              </a:rPr>
              <a:t> </a:t>
            </a:r>
            <a:r>
              <a:rPr lang="en-US" sz="1500" dirty="0" smtClean="0">
                <a:solidFill>
                  <a:srgbClr val="0070C0"/>
                </a:solidFill>
                <a:latin typeface="Consolas" panose="020B0609020204030204" pitchFamily="49" charset="0"/>
              </a:rPr>
              <a:t>   Enter a real value 'x':</a:t>
            </a:r>
            <a:endParaRPr lang="en-CA" sz="1500" dirty="0">
              <a:solidFill>
                <a:srgbClr val="0070C0"/>
              </a:solidFill>
              <a:latin typeface="Consolas" panose="020B0609020204030204" pitchFamily="49" charset="0"/>
            </a:endParaRPr>
          </a:p>
        </p:txBody>
      </p:sp>
      <p:sp>
        <p:nvSpPr>
          <p:cNvPr id="6" name="TextBox 5"/>
          <p:cNvSpPr txBox="1"/>
          <p:nvPr/>
        </p:nvSpPr>
        <p:spPr>
          <a:xfrm>
            <a:off x="8130824" y="2564904"/>
            <a:ext cx="290464" cy="323165"/>
          </a:xfrm>
          <a:prstGeom prst="rect">
            <a:avLst/>
          </a:prstGeom>
          <a:noFill/>
        </p:spPr>
        <p:txBody>
          <a:bodyPr wrap="none" rtlCol="0">
            <a:spAutoFit/>
          </a:bodyPr>
          <a:lstStyle/>
          <a:p>
            <a:r>
              <a:rPr lang="en-US" sz="1500" dirty="0" smtClean="0">
                <a:solidFill>
                  <a:srgbClr val="0070C0"/>
                </a:solidFill>
                <a:latin typeface="Consolas" panose="020B0609020204030204" pitchFamily="49" charset="0"/>
              </a:rPr>
              <a:t>0</a:t>
            </a:r>
            <a:endParaRPr lang="en-CA" sz="1500" dirty="0">
              <a:solidFill>
                <a:srgbClr val="0070C0"/>
              </a:solidFill>
              <a:latin typeface="Consolas" panose="020B0609020204030204" pitchFamily="49" charset="0"/>
            </a:endParaRPr>
          </a:p>
        </p:txBody>
      </p:sp>
      <p:sp>
        <p:nvSpPr>
          <p:cNvPr id="7" name="TextBox 6"/>
          <p:cNvSpPr txBox="1"/>
          <p:nvPr/>
        </p:nvSpPr>
        <p:spPr>
          <a:xfrm>
            <a:off x="8259760" y="2564904"/>
            <a:ext cx="290464" cy="323165"/>
          </a:xfrm>
          <a:prstGeom prst="rect">
            <a:avLst/>
          </a:prstGeom>
          <a:noFill/>
        </p:spPr>
        <p:txBody>
          <a:bodyPr wrap="none" rtlCol="0">
            <a:spAutoFit/>
          </a:bodyPr>
          <a:lstStyle/>
          <a:p>
            <a:r>
              <a:rPr lang="en-US" sz="1500" dirty="0" smtClean="0">
                <a:solidFill>
                  <a:srgbClr val="0070C0"/>
                </a:solidFill>
                <a:latin typeface="Consolas" panose="020B0609020204030204" pitchFamily="49" charset="0"/>
              </a:rPr>
              <a:t>.</a:t>
            </a:r>
            <a:endParaRPr lang="en-CA" sz="1500" dirty="0">
              <a:solidFill>
                <a:srgbClr val="0070C0"/>
              </a:solidFill>
              <a:latin typeface="Consolas" panose="020B0609020204030204" pitchFamily="49" charset="0"/>
            </a:endParaRPr>
          </a:p>
        </p:txBody>
      </p:sp>
      <p:sp>
        <p:nvSpPr>
          <p:cNvPr id="8" name="TextBox 7"/>
          <p:cNvSpPr txBox="1"/>
          <p:nvPr/>
        </p:nvSpPr>
        <p:spPr>
          <a:xfrm>
            <a:off x="8392890" y="2564904"/>
            <a:ext cx="290464" cy="323165"/>
          </a:xfrm>
          <a:prstGeom prst="rect">
            <a:avLst/>
          </a:prstGeom>
          <a:noFill/>
        </p:spPr>
        <p:txBody>
          <a:bodyPr wrap="none" rtlCol="0">
            <a:spAutoFit/>
          </a:bodyPr>
          <a:lstStyle/>
          <a:p>
            <a:r>
              <a:rPr lang="en-US" sz="1500" dirty="0" smtClean="0">
                <a:solidFill>
                  <a:srgbClr val="0070C0"/>
                </a:solidFill>
                <a:latin typeface="Consolas" panose="020B0609020204030204" pitchFamily="49" charset="0"/>
              </a:rPr>
              <a:t>3</a:t>
            </a:r>
            <a:endParaRPr lang="en-CA" sz="1500" dirty="0">
              <a:solidFill>
                <a:srgbClr val="0070C0"/>
              </a:solidFill>
              <a:latin typeface="Consolas" panose="020B0609020204030204" pitchFamily="49" charset="0"/>
            </a:endParaRPr>
          </a:p>
        </p:txBody>
      </p:sp>
      <p:sp>
        <p:nvSpPr>
          <p:cNvPr id="9" name="TextBox 8"/>
          <p:cNvSpPr txBox="1"/>
          <p:nvPr/>
        </p:nvSpPr>
        <p:spPr>
          <a:xfrm>
            <a:off x="8526020" y="2564904"/>
            <a:ext cx="290464" cy="323165"/>
          </a:xfrm>
          <a:prstGeom prst="rect">
            <a:avLst/>
          </a:prstGeom>
          <a:noFill/>
        </p:spPr>
        <p:txBody>
          <a:bodyPr wrap="none" rtlCol="0">
            <a:spAutoFit/>
          </a:bodyPr>
          <a:lstStyle/>
          <a:p>
            <a:r>
              <a:rPr lang="en-US" sz="1500" dirty="0" smtClean="0">
                <a:solidFill>
                  <a:srgbClr val="0070C0"/>
                </a:solidFill>
                <a:latin typeface="Consolas" panose="020B0609020204030204" pitchFamily="49" charset="0"/>
              </a:rPr>
              <a:t>2</a:t>
            </a:r>
            <a:endParaRPr lang="en-CA" sz="1500" dirty="0">
              <a:solidFill>
                <a:srgbClr val="0070C0"/>
              </a:solidFill>
              <a:latin typeface="Consolas" panose="020B0609020204030204" pitchFamily="49" charset="0"/>
            </a:endParaRPr>
          </a:p>
        </p:txBody>
      </p:sp>
      <p:sp>
        <p:nvSpPr>
          <p:cNvPr id="10" name="TextBox 9"/>
          <p:cNvSpPr txBox="1"/>
          <p:nvPr/>
        </p:nvSpPr>
        <p:spPr>
          <a:xfrm>
            <a:off x="5783682" y="2995211"/>
            <a:ext cx="3252814" cy="784830"/>
          </a:xfrm>
          <a:prstGeom prst="rect">
            <a:avLst/>
          </a:prstGeom>
          <a:noFill/>
        </p:spPr>
        <p:txBody>
          <a:bodyPr wrap="none" rtlCol="0">
            <a:spAutoFit/>
          </a:bodyPr>
          <a:lstStyle/>
          <a:p>
            <a:r>
              <a:rPr lang="es-ES" sz="1500" dirty="0" smtClean="0">
                <a:solidFill>
                  <a:srgbClr val="0070C0"/>
                </a:solidFill>
                <a:latin typeface="Consolas" panose="020B0609020204030204" pitchFamily="49" charset="0"/>
              </a:rPr>
              <a:t>sin(0.32</a:t>
            </a:r>
            <a:r>
              <a:rPr lang="es-ES" sz="1500" dirty="0">
                <a:solidFill>
                  <a:srgbClr val="0070C0"/>
                </a:solidFill>
                <a:latin typeface="Consolas" panose="020B0609020204030204" pitchFamily="49" charset="0"/>
              </a:rPr>
              <a:t>) + 1 = 1.31457</a:t>
            </a:r>
          </a:p>
          <a:p>
            <a:r>
              <a:rPr lang="es-ES" sz="1500" dirty="0" smtClean="0">
                <a:solidFill>
                  <a:srgbClr val="0070C0"/>
                </a:solidFill>
                <a:latin typeface="Consolas" panose="020B0609020204030204" pitchFamily="49" charset="0"/>
              </a:rPr>
              <a:t>sin(</a:t>
            </a:r>
            <a:r>
              <a:rPr lang="es-ES" sz="1500" dirty="0" err="1" smtClean="0">
                <a:solidFill>
                  <a:srgbClr val="0070C0"/>
                </a:solidFill>
                <a:latin typeface="Consolas" panose="020B0609020204030204" pitchFamily="49" charset="0"/>
              </a:rPr>
              <a:t>asin</a:t>
            </a:r>
            <a:r>
              <a:rPr lang="es-ES" sz="1500" dirty="0" smtClean="0">
                <a:solidFill>
                  <a:srgbClr val="0070C0"/>
                </a:solidFill>
                <a:latin typeface="Consolas" panose="020B0609020204030204" pitchFamily="49" charset="0"/>
              </a:rPr>
              <a:t>(0.32</a:t>
            </a:r>
            <a:r>
              <a:rPr lang="es-ES" sz="1500" dirty="0">
                <a:solidFill>
                  <a:srgbClr val="0070C0"/>
                </a:solidFill>
                <a:latin typeface="Consolas" panose="020B0609020204030204" pitchFamily="49" charset="0"/>
              </a:rPr>
              <a:t>)) = 0.32</a:t>
            </a:r>
          </a:p>
          <a:p>
            <a:r>
              <a:rPr lang="es-ES" sz="1500" dirty="0" err="1" smtClean="0">
                <a:solidFill>
                  <a:srgbClr val="0070C0"/>
                </a:solidFill>
                <a:latin typeface="Consolas" panose="020B0609020204030204" pitchFamily="49" charset="0"/>
              </a:rPr>
              <a:t>cos</a:t>
            </a:r>
            <a:r>
              <a:rPr lang="es-ES" sz="1500" dirty="0" smtClean="0">
                <a:solidFill>
                  <a:srgbClr val="0070C0"/>
                </a:solidFill>
                <a:latin typeface="Consolas" panose="020B0609020204030204" pitchFamily="49" charset="0"/>
              </a:rPr>
              <a:t>(pi/2 </a:t>
            </a:r>
            <a:r>
              <a:rPr lang="es-ES" sz="1500" dirty="0">
                <a:solidFill>
                  <a:srgbClr val="0070C0"/>
                </a:solidFill>
                <a:latin typeface="Consolas" panose="020B0609020204030204" pitchFamily="49" charset="0"/>
              </a:rPr>
              <a:t>- </a:t>
            </a:r>
            <a:r>
              <a:rPr lang="es-ES" sz="1500" dirty="0" err="1">
                <a:solidFill>
                  <a:srgbClr val="0070C0"/>
                </a:solidFill>
                <a:latin typeface="Consolas" panose="020B0609020204030204" pitchFamily="49" charset="0"/>
              </a:rPr>
              <a:t>asin</a:t>
            </a:r>
            <a:r>
              <a:rPr lang="es-ES" sz="1500" dirty="0">
                <a:solidFill>
                  <a:srgbClr val="0070C0"/>
                </a:solidFill>
                <a:latin typeface="Consolas" panose="020B0609020204030204" pitchFamily="49" charset="0"/>
              </a:rPr>
              <a:t>(0.32)) = 0.32</a:t>
            </a:r>
          </a:p>
        </p:txBody>
      </p:sp>
    </p:spTree>
    <p:custDataLst>
      <p:tags r:id="rId1"/>
    </p:custDataLst>
    <p:extLst>
      <p:ext uri="{BB962C8B-B14F-4D97-AF65-F5344CB8AC3E}">
        <p14:creationId xmlns:p14="http://schemas.microsoft.com/office/powerpoint/2010/main" val="243957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Hyperbolic, exponential</a:t>
            </a:r>
            <a:br>
              <a:rPr lang="en-CA" dirty="0" smtClean="0"/>
            </a:br>
            <a:r>
              <a:rPr lang="en-CA" dirty="0" smtClean="0"/>
              <a:t>and logarithmic functions</a:t>
            </a:r>
            <a:endParaRPr lang="en-CA" dirty="0"/>
          </a:p>
        </p:txBody>
      </p:sp>
      <p:sp>
        <p:nvSpPr>
          <p:cNvPr id="3" name="Content Placeholder 2"/>
          <p:cNvSpPr>
            <a:spLocks noGrp="1"/>
          </p:cNvSpPr>
          <p:nvPr>
            <p:ph idx="1"/>
          </p:nvPr>
        </p:nvSpPr>
        <p:spPr/>
        <p:txBody>
          <a:bodyPr/>
          <a:lstStyle/>
          <a:p>
            <a:r>
              <a:rPr lang="en-US" dirty="0" smtClean="0"/>
              <a:t>Other functions in the </a:t>
            </a:r>
            <a:r>
              <a:rPr lang="en-US" dirty="0" err="1" smtClean="0">
                <a:latin typeface="Consolas" panose="020B0609020204030204" pitchFamily="49" charset="0"/>
              </a:rPr>
              <a:t>cmath</a:t>
            </a:r>
            <a:r>
              <a:rPr lang="en-US" dirty="0" smtClean="0"/>
              <a:t> library are:</a:t>
            </a:r>
          </a:p>
          <a:p>
            <a:pPr marL="457200" lvl="1" indent="0">
              <a:buNone/>
            </a:pPr>
            <a:r>
              <a:rPr lang="en-US" sz="1600" dirty="0" smtClean="0">
                <a:latin typeface="Consolas" panose="020B0609020204030204" pitchFamily="49" charset="0"/>
              </a:rPr>
              <a:t>double </a:t>
            </a:r>
            <a:r>
              <a:rPr lang="en-US" sz="1600" dirty="0" err="1" smtClean="0">
                <a:latin typeface="Consolas" panose="020B0609020204030204" pitchFamily="49" charset="0"/>
              </a:rPr>
              <a:t>cosh</a:t>
            </a:r>
            <a:r>
              <a:rPr lang="en-US" sz="1600" dirty="0" smtClean="0">
                <a:latin typeface="Consolas" panose="020B0609020204030204" pitchFamily="49" charset="0"/>
              </a:rPr>
              <a:t>( double x );</a:t>
            </a:r>
            <a:endParaRPr lang="en-US" sz="1600" dirty="0">
              <a:latin typeface="Consolas" panose="020B0609020204030204" pitchFamily="49" charset="0"/>
            </a:endParaRPr>
          </a:p>
          <a:p>
            <a:pPr marL="457200" lvl="1" indent="0">
              <a:buNone/>
            </a:pPr>
            <a:r>
              <a:rPr lang="en-US" sz="1600" dirty="0">
                <a:latin typeface="Consolas" panose="020B0609020204030204" pitchFamily="49" charset="0"/>
              </a:rPr>
              <a:t>double </a:t>
            </a:r>
            <a:r>
              <a:rPr lang="en-US" sz="1600" dirty="0" err="1" smtClean="0">
                <a:latin typeface="Consolas" panose="020B0609020204030204" pitchFamily="49" charset="0"/>
              </a:rPr>
              <a:t>sinh</a:t>
            </a:r>
            <a:r>
              <a:rPr lang="en-US" sz="1600" dirty="0" smtClean="0">
                <a:latin typeface="Consolas" panose="020B0609020204030204" pitchFamily="49" charset="0"/>
              </a:rPr>
              <a:t>( double x );</a:t>
            </a:r>
            <a:endParaRPr lang="en-US" sz="1600" dirty="0">
              <a:latin typeface="Consolas" panose="020B0609020204030204" pitchFamily="49" charset="0"/>
            </a:endParaRPr>
          </a:p>
          <a:p>
            <a:pPr marL="457200" lvl="1" indent="0">
              <a:buNone/>
            </a:pPr>
            <a:r>
              <a:rPr lang="en-US" sz="1600" dirty="0">
                <a:latin typeface="Consolas" panose="020B0609020204030204" pitchFamily="49" charset="0"/>
              </a:rPr>
              <a:t>double </a:t>
            </a:r>
            <a:r>
              <a:rPr lang="en-US" sz="1600" dirty="0" err="1" smtClean="0">
                <a:latin typeface="Consolas" panose="020B0609020204030204" pitchFamily="49" charset="0"/>
              </a:rPr>
              <a:t>tanh</a:t>
            </a:r>
            <a:r>
              <a:rPr lang="en-US" sz="1600" dirty="0" smtClean="0">
                <a:latin typeface="Consolas" panose="020B0609020204030204" pitchFamily="49" charset="0"/>
              </a:rPr>
              <a:t>( double x );</a:t>
            </a:r>
            <a:endParaRPr lang="en-US" sz="1600" dirty="0">
              <a:latin typeface="Consolas" panose="020B0609020204030204" pitchFamily="49" charset="0"/>
            </a:endParaRPr>
          </a:p>
          <a:p>
            <a:pPr marL="457200" lvl="1" indent="0">
              <a:buNone/>
            </a:pPr>
            <a:r>
              <a:rPr lang="en-US" sz="1600" dirty="0">
                <a:latin typeface="Consolas" panose="020B0609020204030204" pitchFamily="49" charset="0"/>
              </a:rPr>
              <a:t>double </a:t>
            </a:r>
            <a:r>
              <a:rPr lang="en-US" sz="1600" dirty="0" err="1" smtClean="0">
                <a:latin typeface="Consolas" panose="020B0609020204030204" pitchFamily="49" charset="0"/>
              </a:rPr>
              <a:t>acosh</a:t>
            </a:r>
            <a:r>
              <a:rPr lang="en-US" sz="1600" dirty="0" smtClean="0">
                <a:latin typeface="Consolas" panose="020B0609020204030204" pitchFamily="49" charset="0"/>
              </a:rPr>
              <a:t>( double x );</a:t>
            </a:r>
            <a:endParaRPr lang="en-US" sz="1600" dirty="0">
              <a:latin typeface="Consolas" panose="020B0609020204030204" pitchFamily="49" charset="0"/>
            </a:endParaRPr>
          </a:p>
          <a:p>
            <a:pPr marL="457200" lvl="1" indent="0">
              <a:buNone/>
            </a:pPr>
            <a:r>
              <a:rPr lang="en-US" sz="1600" dirty="0">
                <a:latin typeface="Consolas" panose="020B0609020204030204" pitchFamily="49" charset="0"/>
              </a:rPr>
              <a:t>double </a:t>
            </a:r>
            <a:r>
              <a:rPr lang="en-US" sz="1600" dirty="0" err="1" smtClean="0">
                <a:latin typeface="Consolas" panose="020B0609020204030204" pitchFamily="49" charset="0"/>
              </a:rPr>
              <a:t>asinh</a:t>
            </a:r>
            <a:r>
              <a:rPr lang="en-US" sz="1600" dirty="0" smtClean="0">
                <a:latin typeface="Consolas" panose="020B0609020204030204" pitchFamily="49" charset="0"/>
              </a:rPr>
              <a:t>( double x );</a:t>
            </a:r>
            <a:endParaRPr lang="en-US" sz="1600" dirty="0">
              <a:latin typeface="Consolas" panose="020B0609020204030204" pitchFamily="49" charset="0"/>
            </a:endParaRPr>
          </a:p>
          <a:p>
            <a:pPr marL="457200" lvl="1" indent="0">
              <a:buNone/>
            </a:pPr>
            <a:r>
              <a:rPr lang="en-US" sz="1600" dirty="0">
                <a:latin typeface="Consolas" panose="020B0609020204030204" pitchFamily="49" charset="0"/>
              </a:rPr>
              <a:t>double </a:t>
            </a:r>
            <a:r>
              <a:rPr lang="en-US" sz="1600" dirty="0" err="1" smtClean="0">
                <a:latin typeface="Consolas" panose="020B0609020204030204" pitchFamily="49" charset="0"/>
              </a:rPr>
              <a:t>atanh</a:t>
            </a:r>
            <a:r>
              <a:rPr lang="en-US" sz="1600" dirty="0" smtClean="0">
                <a:latin typeface="Consolas" panose="020B0609020204030204" pitchFamily="49" charset="0"/>
              </a:rPr>
              <a:t>( double x );</a:t>
            </a:r>
            <a:endParaRPr lang="en-US" sz="1600" dirty="0">
              <a:latin typeface="Consolas" panose="020B0609020204030204" pitchFamily="49" charset="0"/>
            </a:endParaRPr>
          </a:p>
          <a:p>
            <a:pPr marL="457200" lvl="1" indent="0">
              <a:buNone/>
            </a:pPr>
            <a:endParaRPr lang="en-US" sz="1600" dirty="0" smtClean="0">
              <a:latin typeface="Consolas" panose="020B0609020204030204" pitchFamily="49" charset="0"/>
            </a:endParaRPr>
          </a:p>
          <a:p>
            <a:pPr marL="457200" lvl="1" indent="0">
              <a:buNone/>
            </a:pPr>
            <a:r>
              <a:rPr lang="en-US" sz="1600" dirty="0" smtClean="0">
                <a:latin typeface="Consolas" panose="020B0609020204030204" pitchFamily="49" charset="0"/>
              </a:rPr>
              <a:t>double </a:t>
            </a:r>
            <a:r>
              <a:rPr lang="en-US" sz="1600" dirty="0" err="1" smtClean="0">
                <a:latin typeface="Consolas" panose="020B0609020204030204" pitchFamily="49" charset="0"/>
              </a:rPr>
              <a:t>exp</a:t>
            </a:r>
            <a:r>
              <a:rPr lang="en-US" sz="1600" dirty="0" smtClean="0">
                <a:latin typeface="Consolas" panose="020B0609020204030204" pitchFamily="49" charset="0"/>
              </a:rPr>
              <a:t>( double x );</a:t>
            </a:r>
          </a:p>
          <a:p>
            <a:pPr marL="457200" lvl="1" indent="0">
              <a:buNone/>
            </a:pPr>
            <a:r>
              <a:rPr lang="en-US" sz="1600" dirty="0" smtClean="0">
                <a:latin typeface="Consolas" panose="020B0609020204030204" pitchFamily="49" charset="0"/>
              </a:rPr>
              <a:t>double log( double x );     // calculates ln(x)</a:t>
            </a:r>
          </a:p>
          <a:p>
            <a:pPr marL="457200" lvl="1" indent="0">
              <a:buNone/>
            </a:pPr>
            <a:r>
              <a:rPr lang="en-US" sz="1600" dirty="0" smtClean="0">
                <a:latin typeface="Consolas" panose="020B0609020204030204" pitchFamily="49" charset="0"/>
              </a:rPr>
              <a:t>double log10( double x );   // calculates log  (x)</a:t>
            </a:r>
          </a:p>
          <a:p>
            <a:pPr marL="457200" lvl="1" indent="0">
              <a:buNone/>
            </a:pPr>
            <a:r>
              <a:rPr lang="en-US" sz="1600" dirty="0">
                <a:latin typeface="Consolas" panose="020B0609020204030204" pitchFamily="49" charset="0"/>
              </a:rPr>
              <a:t> </a:t>
            </a:r>
            <a:r>
              <a:rPr lang="en-US" sz="1600" dirty="0" smtClean="0">
                <a:latin typeface="Consolas" panose="020B0609020204030204" pitchFamily="49" charset="0"/>
              </a:rPr>
              <a:t>                           //               10</a:t>
            </a:r>
          </a:p>
        </p:txBody>
      </p:sp>
    </p:spTree>
    <p:custDataLst>
      <p:tags r:id="rId1"/>
    </p:custDataLst>
    <p:extLst>
      <p:ext uri="{BB962C8B-B14F-4D97-AF65-F5344CB8AC3E}">
        <p14:creationId xmlns:p14="http://schemas.microsoft.com/office/powerpoint/2010/main" val="72333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functions</a:t>
            </a:r>
            <a:endParaRPr lang="en-CA" dirty="0"/>
          </a:p>
        </p:txBody>
      </p:sp>
      <p:sp>
        <p:nvSpPr>
          <p:cNvPr id="3" name="Content Placeholder 2"/>
          <p:cNvSpPr>
            <a:spLocks noGrp="1"/>
          </p:cNvSpPr>
          <p:nvPr>
            <p:ph idx="1"/>
          </p:nvPr>
        </p:nvSpPr>
        <p:spPr>
          <a:xfrm>
            <a:off x="457200" y="1600200"/>
            <a:ext cx="8579296" cy="4525963"/>
          </a:xfrm>
        </p:spPr>
        <p:txBody>
          <a:bodyPr/>
          <a:lstStyle/>
          <a:p>
            <a:r>
              <a:rPr lang="en-US" dirty="0" smtClean="0"/>
              <a:t>Other functions in the </a:t>
            </a:r>
            <a:r>
              <a:rPr lang="en-US" dirty="0" err="1" smtClean="0">
                <a:latin typeface="Consolas" panose="020B0609020204030204" pitchFamily="49" charset="0"/>
              </a:rPr>
              <a:t>cmath</a:t>
            </a:r>
            <a:r>
              <a:rPr lang="en-US" dirty="0" smtClean="0"/>
              <a:t> library are:</a:t>
            </a:r>
          </a:p>
          <a:p>
            <a:pPr marL="457200" lvl="1" indent="0">
              <a:buNone/>
            </a:pPr>
            <a:r>
              <a:rPr lang="en-US" sz="1600" dirty="0" smtClean="0">
                <a:latin typeface="Consolas" panose="020B0609020204030204" pitchFamily="49" charset="0"/>
              </a:rPr>
              <a:t>                                   //           y</a:t>
            </a:r>
          </a:p>
          <a:p>
            <a:pPr marL="457200" lvl="1" indent="0">
              <a:buNone/>
            </a:pPr>
            <a:r>
              <a:rPr lang="en-US" sz="1600" dirty="0" smtClean="0">
                <a:latin typeface="Consolas" panose="020B0609020204030204" pitchFamily="49" charset="0"/>
              </a:rPr>
              <a:t>double </a:t>
            </a:r>
            <a:r>
              <a:rPr lang="en-US" sz="1600" dirty="0">
                <a:latin typeface="Consolas" panose="020B0609020204030204" pitchFamily="49" charset="0"/>
              </a:rPr>
              <a:t>pow( double x, double y );  // </a:t>
            </a:r>
            <a:r>
              <a:rPr lang="en-US" sz="1600" dirty="0" smtClean="0">
                <a:latin typeface="Consolas" panose="020B0609020204030204" pitchFamily="49" charset="0"/>
              </a:rPr>
              <a:t>Computes x</a:t>
            </a:r>
            <a:endParaRPr lang="en-US" sz="1600" dirty="0">
              <a:latin typeface="Consolas" panose="020B0609020204030204" pitchFamily="49" charset="0"/>
            </a:endParaRPr>
          </a:p>
          <a:p>
            <a:pPr marL="457200" lvl="1" indent="0">
              <a:buNone/>
            </a:pPr>
            <a:r>
              <a:rPr lang="en-US" sz="1600" dirty="0">
                <a:latin typeface="Consolas" panose="020B0609020204030204" pitchFamily="49" charset="0"/>
              </a:rPr>
              <a:t>double </a:t>
            </a:r>
            <a:r>
              <a:rPr lang="en-US" sz="1600" dirty="0" err="1">
                <a:latin typeface="Consolas" panose="020B0609020204030204" pitchFamily="49" charset="0"/>
              </a:rPr>
              <a:t>sqrt</a:t>
            </a:r>
            <a:r>
              <a:rPr lang="en-US" sz="1600" dirty="0">
                <a:latin typeface="Consolas" panose="020B0609020204030204" pitchFamily="49" charset="0"/>
              </a:rPr>
              <a:t>( double x );    // The square </a:t>
            </a:r>
            <a:r>
              <a:rPr lang="en-US" sz="1600" dirty="0" smtClean="0">
                <a:latin typeface="Consolas" panose="020B0609020204030204" pitchFamily="49" charset="0"/>
              </a:rPr>
              <a:t>root of x</a:t>
            </a:r>
          </a:p>
          <a:p>
            <a:pPr marL="457200" lvl="1" indent="0">
              <a:buNone/>
            </a:pPr>
            <a:r>
              <a:rPr lang="en-US" sz="1600" dirty="0" smtClean="0">
                <a:latin typeface="Consolas" panose="020B0609020204030204" pitchFamily="49" charset="0"/>
              </a:rPr>
              <a:t>double </a:t>
            </a:r>
            <a:r>
              <a:rPr lang="en-US" sz="1600" dirty="0" err="1">
                <a:latin typeface="Consolas" panose="020B0609020204030204" pitchFamily="49" charset="0"/>
              </a:rPr>
              <a:t>cbrt</a:t>
            </a:r>
            <a:r>
              <a:rPr lang="en-US" sz="1600" dirty="0">
                <a:latin typeface="Consolas" panose="020B0609020204030204" pitchFamily="49" charset="0"/>
              </a:rPr>
              <a:t>( double x );    // The cube </a:t>
            </a:r>
            <a:r>
              <a:rPr lang="en-US" sz="1600" dirty="0" smtClean="0">
                <a:latin typeface="Consolas" panose="020B0609020204030204" pitchFamily="49" charset="0"/>
              </a:rPr>
              <a:t>root of x</a:t>
            </a:r>
          </a:p>
          <a:p>
            <a:pPr marL="457200" lvl="1" indent="0">
              <a:buNone/>
            </a:pPr>
            <a:endParaRPr lang="en-US" sz="1600" dirty="0" smtClean="0">
              <a:latin typeface="Consolas" panose="020B0609020204030204" pitchFamily="49" charset="0"/>
            </a:endParaRPr>
          </a:p>
          <a:p>
            <a:pPr marL="457200" lvl="1" indent="0">
              <a:buNone/>
            </a:pPr>
            <a:endParaRPr lang="en-US" sz="1600" dirty="0">
              <a:latin typeface="Consolas" panose="020B0609020204030204" pitchFamily="49" charset="0"/>
            </a:endParaRPr>
          </a:p>
          <a:p>
            <a:pPr marL="457200" lvl="1" indent="0">
              <a:buNone/>
            </a:pPr>
            <a:r>
              <a:rPr lang="en-US" sz="1600" dirty="0">
                <a:latin typeface="Consolas" panose="020B0609020204030204" pitchFamily="49" charset="0"/>
              </a:rPr>
              <a:t>                                   //     _________</a:t>
            </a:r>
          </a:p>
          <a:p>
            <a:pPr marL="457200" lvl="1" indent="0">
              <a:buNone/>
            </a:pPr>
            <a:r>
              <a:rPr lang="en-US" sz="1600" dirty="0">
                <a:latin typeface="Consolas" panose="020B0609020204030204" pitchFamily="49" charset="0"/>
              </a:rPr>
              <a:t>                                   //    /  2    2</a:t>
            </a:r>
          </a:p>
          <a:p>
            <a:pPr marL="457200" lvl="1" indent="0">
              <a:buNone/>
            </a:pPr>
            <a:r>
              <a:rPr lang="en-US" sz="1600" dirty="0">
                <a:latin typeface="Consolas" panose="020B0609020204030204" pitchFamily="49" charset="0"/>
              </a:rPr>
              <a:t>double </a:t>
            </a:r>
            <a:r>
              <a:rPr lang="en-US" sz="1600" dirty="0" err="1">
                <a:latin typeface="Consolas" panose="020B0609020204030204" pitchFamily="49" charset="0"/>
              </a:rPr>
              <a:t>hypot</a:t>
            </a:r>
            <a:r>
              <a:rPr lang="en-US" sz="1600" dirty="0">
                <a:latin typeface="Consolas" panose="020B0609020204030204" pitchFamily="49" charset="0"/>
              </a:rPr>
              <a:t>( double x, double y ) //  \/  x  + y</a:t>
            </a:r>
          </a:p>
          <a:p>
            <a:pPr marL="457200" lvl="1" indent="0">
              <a:buNone/>
            </a:pPr>
            <a:endParaRPr lang="en-US" sz="1600" dirty="0">
              <a:latin typeface="Consolas" panose="020B0609020204030204" pitchFamily="49" charset="0"/>
            </a:endParaRPr>
          </a:p>
          <a:p>
            <a:pPr marL="457200" lvl="1" indent="0">
              <a:buNone/>
            </a:pPr>
            <a:r>
              <a:rPr lang="en-US" sz="1600" dirty="0" smtClean="0">
                <a:latin typeface="Consolas" panose="020B0609020204030204" pitchFamily="49" charset="0"/>
              </a:rPr>
              <a:t>double ceil( double x );  // Least integer greater than or equal to x</a:t>
            </a:r>
            <a:endParaRPr lang="en-US" sz="1600" dirty="0">
              <a:latin typeface="Consolas" panose="020B0609020204030204" pitchFamily="49" charset="0"/>
            </a:endParaRPr>
          </a:p>
          <a:p>
            <a:pPr marL="457200" lvl="1" indent="0">
              <a:buNone/>
            </a:pPr>
            <a:r>
              <a:rPr lang="en-US" sz="1600" dirty="0">
                <a:latin typeface="Consolas" panose="020B0609020204030204" pitchFamily="49" charset="0"/>
              </a:rPr>
              <a:t>double </a:t>
            </a:r>
            <a:r>
              <a:rPr lang="en-US" sz="1600" dirty="0" smtClean="0">
                <a:latin typeface="Consolas" panose="020B0609020204030204" pitchFamily="49" charset="0"/>
              </a:rPr>
              <a:t>floor( double x ); // Greatest integer less than or equal to x</a:t>
            </a:r>
            <a:endParaRPr lang="en-US" sz="1600" dirty="0">
              <a:latin typeface="Consolas" panose="020B0609020204030204" pitchFamily="49" charset="0"/>
            </a:endParaRPr>
          </a:p>
          <a:p>
            <a:pPr marL="457200" lvl="1" indent="0">
              <a:buNone/>
            </a:pPr>
            <a:r>
              <a:rPr lang="en-US" sz="1600" dirty="0">
                <a:latin typeface="Consolas" panose="020B0609020204030204" pitchFamily="49" charset="0"/>
              </a:rPr>
              <a:t>double </a:t>
            </a:r>
            <a:r>
              <a:rPr lang="en-US" sz="1600" dirty="0" err="1" smtClean="0">
                <a:latin typeface="Consolas" panose="020B0609020204030204" pitchFamily="49" charset="0"/>
              </a:rPr>
              <a:t>trunc</a:t>
            </a:r>
            <a:r>
              <a:rPr lang="en-US" sz="1600" dirty="0" smtClean="0">
                <a:latin typeface="Consolas" panose="020B0609020204030204" pitchFamily="49" charset="0"/>
              </a:rPr>
              <a:t>( double x ); // Remove the fractional part of x</a:t>
            </a:r>
            <a:endParaRPr lang="en-US" sz="1600" dirty="0">
              <a:latin typeface="Consolas" panose="020B0609020204030204" pitchFamily="49" charset="0"/>
            </a:endParaRPr>
          </a:p>
          <a:p>
            <a:pPr marL="457200" lvl="1" indent="0">
              <a:buNone/>
            </a:pPr>
            <a:r>
              <a:rPr lang="en-US" sz="1600" dirty="0">
                <a:latin typeface="Consolas" panose="020B0609020204030204" pitchFamily="49" charset="0"/>
              </a:rPr>
              <a:t>double </a:t>
            </a:r>
            <a:r>
              <a:rPr lang="en-US" sz="1600" dirty="0" smtClean="0">
                <a:latin typeface="Consolas" panose="020B0609020204030204" pitchFamily="49" charset="0"/>
              </a:rPr>
              <a:t>round( double x ); // Round x to the nearest integer</a:t>
            </a:r>
            <a:endParaRPr lang="en-US" sz="1600" dirty="0">
              <a:latin typeface="Consolas" panose="020B0609020204030204" pitchFamily="49" charset="0"/>
            </a:endParaRPr>
          </a:p>
          <a:p>
            <a:pPr marL="457200" lvl="1" indent="0">
              <a:buNone/>
            </a:pPr>
            <a:endParaRPr lang="en-US" sz="1600" dirty="0" smtClean="0">
              <a:latin typeface="Consolas" panose="020B0609020204030204" pitchFamily="49" charset="0"/>
            </a:endParaRPr>
          </a:p>
          <a:p>
            <a:pPr marL="457200" lvl="1" indent="0">
              <a:buNone/>
            </a:pPr>
            <a:r>
              <a:rPr lang="en-US" sz="1600" dirty="0" smtClean="0">
                <a:latin typeface="Consolas" panose="020B0609020204030204" pitchFamily="49" charset="0"/>
              </a:rPr>
              <a:t>double abs( double x );</a:t>
            </a:r>
          </a:p>
        </p:txBody>
      </p:sp>
      <p:sp>
        <p:nvSpPr>
          <p:cNvPr id="7" name="Rectangle 6"/>
          <p:cNvSpPr/>
          <p:nvPr/>
        </p:nvSpPr>
        <p:spPr>
          <a:xfrm>
            <a:off x="3191754" y="3142709"/>
            <a:ext cx="5772734" cy="646331"/>
          </a:xfrm>
          <a:prstGeom prst="rect">
            <a:avLst/>
          </a:prstGeom>
        </p:spPr>
        <p:txBody>
          <a:bodyPr wrap="none">
            <a:spAutoFit/>
          </a:bodyPr>
          <a:lstStyle/>
          <a:p>
            <a:r>
              <a:rPr lang="en-US" dirty="0" smtClean="0">
                <a:solidFill>
                  <a:srgbClr val="FF0000"/>
                </a:solidFill>
                <a:latin typeface="Georgia" panose="02040502050405020303" pitchFamily="18" charset="0"/>
              </a:rPr>
              <a:t>Calling </a:t>
            </a:r>
            <a:r>
              <a:rPr lang="en-US" dirty="0" err="1" smtClean="0">
                <a:solidFill>
                  <a:srgbClr val="FF0000"/>
                </a:solidFill>
                <a:latin typeface="Consolas" panose="020B0609020204030204" pitchFamily="49" charset="0"/>
              </a:rPr>
              <a:t>sqrt</a:t>
            </a:r>
            <a:r>
              <a:rPr lang="en-US" dirty="0" smtClean="0">
                <a:solidFill>
                  <a:srgbClr val="FF0000"/>
                </a:solidFill>
                <a:latin typeface="Consolas" panose="020B0609020204030204" pitchFamily="49" charset="0"/>
              </a:rPr>
              <a:t>(3.2)</a:t>
            </a:r>
            <a:r>
              <a:rPr lang="en-US" dirty="0" smtClean="0">
                <a:solidFill>
                  <a:srgbClr val="FF0000"/>
                </a:solidFill>
                <a:latin typeface="Georgia" panose="02040502050405020303" pitchFamily="18" charset="0"/>
              </a:rPr>
              <a:t> is the same as </a:t>
            </a:r>
            <a:r>
              <a:rPr lang="en-US" dirty="0" smtClean="0">
                <a:solidFill>
                  <a:srgbClr val="FF0000"/>
                </a:solidFill>
                <a:latin typeface="Consolas" panose="020B0609020204030204" pitchFamily="49" charset="0"/>
              </a:rPr>
              <a:t>pow(3.2, 0.5)</a:t>
            </a:r>
          </a:p>
          <a:p>
            <a:r>
              <a:rPr lang="en-US" dirty="0">
                <a:solidFill>
                  <a:srgbClr val="FF0000"/>
                </a:solidFill>
                <a:latin typeface="Georgia" panose="02040502050405020303" pitchFamily="18" charset="0"/>
              </a:rPr>
              <a:t>Calling </a:t>
            </a:r>
            <a:r>
              <a:rPr lang="en-US" dirty="0" err="1" smtClean="0">
                <a:solidFill>
                  <a:srgbClr val="FF0000"/>
                </a:solidFill>
                <a:latin typeface="Consolas" panose="020B0609020204030204" pitchFamily="49" charset="0"/>
              </a:rPr>
              <a:t>cbrt</a:t>
            </a:r>
            <a:r>
              <a:rPr lang="en-US" dirty="0" smtClean="0">
                <a:solidFill>
                  <a:srgbClr val="FF0000"/>
                </a:solidFill>
                <a:latin typeface="Consolas" panose="020B0609020204030204" pitchFamily="49" charset="0"/>
              </a:rPr>
              <a:t>(3.2</a:t>
            </a:r>
            <a:r>
              <a:rPr lang="en-US" dirty="0">
                <a:solidFill>
                  <a:srgbClr val="FF0000"/>
                </a:solidFill>
                <a:latin typeface="Consolas" panose="020B0609020204030204" pitchFamily="49" charset="0"/>
              </a:rPr>
              <a:t>)</a:t>
            </a:r>
            <a:r>
              <a:rPr lang="en-US" dirty="0">
                <a:solidFill>
                  <a:srgbClr val="FF0000"/>
                </a:solidFill>
                <a:latin typeface="Georgia" panose="02040502050405020303" pitchFamily="18" charset="0"/>
              </a:rPr>
              <a:t> is the same as </a:t>
            </a:r>
            <a:r>
              <a:rPr lang="en-US" dirty="0">
                <a:solidFill>
                  <a:srgbClr val="FF0000"/>
                </a:solidFill>
                <a:latin typeface="Consolas" panose="020B0609020204030204" pitchFamily="49" charset="0"/>
              </a:rPr>
              <a:t>pow(3.2, </a:t>
            </a:r>
            <a:r>
              <a:rPr lang="en-US" dirty="0" smtClean="0">
                <a:solidFill>
                  <a:srgbClr val="FF0000"/>
                </a:solidFill>
                <a:latin typeface="Consolas" panose="020B0609020204030204" pitchFamily="49" charset="0"/>
              </a:rPr>
              <a:t>1.0/3.0)</a:t>
            </a:r>
            <a:endParaRPr lang="en-US" dirty="0">
              <a:solidFill>
                <a:srgbClr val="FF000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345072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nice example</a:t>
            </a:r>
            <a:endParaRPr lang="en-CA" dirty="0"/>
          </a:p>
        </p:txBody>
      </p:sp>
      <p:sp>
        <p:nvSpPr>
          <p:cNvPr id="3" name="Content Placeholder 2"/>
          <p:cNvSpPr>
            <a:spLocks noGrp="1"/>
          </p:cNvSpPr>
          <p:nvPr>
            <p:ph idx="1"/>
          </p:nvPr>
        </p:nvSpPr>
        <p:spPr>
          <a:xfrm>
            <a:off x="457200" y="991269"/>
            <a:ext cx="8229600" cy="4525963"/>
          </a:xfrm>
        </p:spPr>
        <p:txBody>
          <a:bodyPr>
            <a:noAutofit/>
          </a:bodyPr>
          <a:lstStyle/>
          <a:p>
            <a:pPr marL="457200" lvl="1"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a:t>
            </a:r>
            <a:r>
              <a:rPr lang="en-US" sz="1400" dirty="0">
                <a:latin typeface="Consolas" panose="020B0609020204030204" pitchFamily="49" charset="0"/>
              </a:rPr>
              <a:t>main() {</a:t>
            </a:r>
          </a:p>
          <a:p>
            <a:pPr marL="457200" lvl="1" indent="0">
              <a:buNone/>
            </a:pPr>
            <a:r>
              <a:rPr lang="en-US" sz="1400" dirty="0">
                <a:latin typeface="Consolas" panose="020B0609020204030204" pitchFamily="49" charset="0"/>
              </a:rPr>
              <a:t>    double </a:t>
            </a:r>
            <a:r>
              <a:rPr lang="en-US" sz="1400" dirty="0" smtClean="0">
                <a:latin typeface="Consolas" panose="020B0609020204030204" pitchFamily="49" charset="0"/>
              </a:rPr>
              <a:t>a{};</a:t>
            </a: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"Enter a real value </a:t>
            </a:r>
            <a:r>
              <a:rPr lang="en-US" sz="1400" dirty="0" smtClean="0">
                <a:latin typeface="Consolas" panose="020B0609020204030204" pitchFamily="49" charset="0"/>
              </a:rPr>
              <a:t>'a': </a:t>
            </a:r>
            <a:r>
              <a:rPr lang="en-US" sz="1400" dirty="0">
                <a:latin typeface="Consolas" panose="020B0609020204030204" pitchFamily="49" charset="0"/>
              </a:rPr>
              <a:t>";</a:t>
            </a: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cin</a:t>
            </a:r>
            <a:r>
              <a:rPr lang="en-US" sz="1400" dirty="0">
                <a:latin typeface="Consolas" panose="020B0609020204030204" pitchFamily="49" charset="0"/>
              </a:rPr>
              <a:t> &gt;&gt; </a:t>
            </a:r>
            <a:r>
              <a:rPr lang="en-US" sz="1400" dirty="0" smtClean="0">
                <a:latin typeface="Consolas" panose="020B0609020204030204" pitchFamily="49" charset="0"/>
              </a:rPr>
              <a:t>a;</a:t>
            </a:r>
          </a:p>
          <a:p>
            <a:pPr marL="457200" lvl="1" indent="0">
              <a:buNone/>
            </a:pPr>
            <a:endParaRPr lang="en-US" sz="1400" dirty="0">
              <a:latin typeface="Consolas" panose="020B0609020204030204" pitchFamily="49" charset="0"/>
            </a:endParaRPr>
          </a:p>
          <a:p>
            <a:pPr marL="457200" lvl="1" indent="0">
              <a:buNone/>
            </a:pPr>
            <a:r>
              <a:rPr lang="en-US" sz="1400" dirty="0" smtClean="0">
                <a:latin typeface="Consolas" panose="020B0609020204030204" pitchFamily="49" charset="0"/>
              </a:rPr>
              <a:t>    </a:t>
            </a:r>
            <a:r>
              <a:rPr lang="en-US" sz="1400" dirty="0">
                <a:latin typeface="Consolas" panose="020B0609020204030204" pitchFamily="49" charset="0"/>
              </a:rPr>
              <a:t>double </a:t>
            </a:r>
            <a:r>
              <a:rPr lang="en-US" sz="1400" dirty="0" smtClean="0">
                <a:latin typeface="Consolas" panose="020B0609020204030204" pitchFamily="49" charset="0"/>
              </a:rPr>
              <a:t>b{};</a:t>
            </a: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"Enter a real value </a:t>
            </a:r>
            <a:r>
              <a:rPr lang="en-US" sz="1400" dirty="0" smtClean="0">
                <a:latin typeface="Consolas" panose="020B0609020204030204" pitchFamily="49" charset="0"/>
              </a:rPr>
              <a:t>'b': </a:t>
            </a:r>
            <a:r>
              <a:rPr lang="en-US" sz="1400" dirty="0">
                <a:latin typeface="Consolas" panose="020B0609020204030204" pitchFamily="49" charset="0"/>
              </a:rPr>
              <a:t>";</a:t>
            </a: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cin</a:t>
            </a:r>
            <a:r>
              <a:rPr lang="en-US" sz="1400" dirty="0">
                <a:latin typeface="Consolas" panose="020B0609020204030204" pitchFamily="49" charset="0"/>
              </a:rPr>
              <a:t> &gt;&gt; </a:t>
            </a:r>
            <a:r>
              <a:rPr lang="en-US" sz="1400" dirty="0" smtClean="0">
                <a:latin typeface="Consolas" panose="020B0609020204030204" pitchFamily="49" charset="0"/>
              </a:rPr>
              <a:t>b;</a:t>
            </a:r>
          </a:p>
          <a:p>
            <a:pPr marL="457200" lvl="1" indent="0">
              <a:buNone/>
            </a:pPr>
            <a:endParaRPr lang="en-US" sz="1400" dirty="0" smtClean="0">
              <a:latin typeface="Consolas" panose="020B0609020204030204" pitchFamily="49" charset="0"/>
            </a:endParaRPr>
          </a:p>
          <a:p>
            <a:pPr marL="457200" lvl="1" indent="0">
              <a:buNone/>
            </a:pPr>
            <a:r>
              <a:rPr lang="en-US" sz="1400" dirty="0" smtClean="0">
                <a:latin typeface="Consolas" panose="020B0609020204030204" pitchFamily="49" charset="0"/>
              </a:rPr>
              <a:t>    </a:t>
            </a:r>
            <a:r>
              <a:rPr lang="en-US" sz="1400" dirty="0" err="1" smtClean="0">
                <a:latin typeface="Consolas" panose="020B0609020204030204" pitchFamily="49" charset="0"/>
              </a:rPr>
              <a:t>int</a:t>
            </a:r>
            <a:r>
              <a:rPr lang="en-US" sz="1400" dirty="0" smtClean="0">
                <a:latin typeface="Consolas" panose="020B0609020204030204" pitchFamily="49" charset="0"/>
              </a:rPr>
              <a:t> n{};</a:t>
            </a: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"How many intervals? </a:t>
            </a:r>
            <a:r>
              <a:rPr lang="en-US" sz="1400" dirty="0">
                <a:latin typeface="Consolas" panose="020B0609020204030204" pitchFamily="49" charset="0"/>
              </a:rPr>
              <a:t>";</a:t>
            </a: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cin</a:t>
            </a:r>
            <a:r>
              <a:rPr lang="en-US" sz="1400" dirty="0">
                <a:latin typeface="Consolas" panose="020B0609020204030204" pitchFamily="49" charset="0"/>
              </a:rPr>
              <a:t> &gt;&gt; </a:t>
            </a:r>
            <a:r>
              <a:rPr lang="en-US" sz="1400" dirty="0" smtClean="0">
                <a:latin typeface="Consolas" panose="020B0609020204030204" pitchFamily="49" charset="0"/>
              </a:rPr>
              <a:t>n;</a:t>
            </a:r>
            <a:endParaRPr lang="en-US" sz="1400" dirty="0">
              <a:latin typeface="Consolas" panose="020B0609020204030204" pitchFamily="49" charset="0"/>
            </a:endParaRPr>
          </a:p>
          <a:p>
            <a:pPr marL="457200" lvl="1" indent="0">
              <a:buNone/>
            </a:pPr>
            <a:endParaRPr lang="en-US" sz="1400" dirty="0" smtClean="0">
              <a:latin typeface="Consolas" panose="020B0609020204030204" pitchFamily="49" charset="0"/>
            </a:endParaRPr>
          </a:p>
          <a:p>
            <a:pPr marL="457200" lvl="1" indent="0">
              <a:buNone/>
            </a:pPr>
            <a:r>
              <a:rPr lang="en-US" sz="1400" dirty="0" smtClean="0">
                <a:latin typeface="Consolas" panose="020B0609020204030204" pitchFamily="49" charset="0"/>
              </a:rPr>
              <a:t>    double h{(b - a)/n};</a:t>
            </a:r>
          </a:p>
          <a:p>
            <a:pPr marL="457200" lvl="1" indent="0">
              <a:buNone/>
            </a:pPr>
            <a:endParaRPr lang="en-US" sz="1400" dirty="0" smtClean="0">
              <a:latin typeface="Consolas" panose="020B0609020204030204" pitchFamily="49" charset="0"/>
            </a:endParaRP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for ( </a:t>
            </a:r>
            <a:r>
              <a:rPr lang="en-US" sz="1400" dirty="0" err="1" smtClean="0">
                <a:latin typeface="Consolas" panose="020B0609020204030204" pitchFamily="49" charset="0"/>
              </a:rPr>
              <a:t>int</a:t>
            </a:r>
            <a:r>
              <a:rPr lang="en-US" sz="1400" dirty="0">
                <a:latin typeface="Consolas" panose="020B0609020204030204" pitchFamily="49" charset="0"/>
              </a:rPr>
              <a:t> </a:t>
            </a:r>
            <a:r>
              <a:rPr lang="en-US" sz="1400" dirty="0" smtClean="0">
                <a:latin typeface="Consolas" panose="020B0609020204030204" pitchFamily="49" charset="0"/>
              </a:rPr>
              <a:t>k{0}; k &lt;= n; ++k ) {</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 &lt;&lt;           a + k*h   &lt;&lt; ", "</a:t>
            </a:r>
          </a:p>
          <a:p>
            <a:pPr marL="457200" lvl="1" indent="0">
              <a:buNone/>
            </a:pPr>
            <a:r>
              <a:rPr lang="en-US" sz="1400" dirty="0" smtClean="0">
                <a:latin typeface="Consolas" panose="020B0609020204030204" pitchFamily="49" charset="0"/>
              </a:rPr>
              <a:t>                         &lt;&lt; </a:t>
            </a:r>
            <a:r>
              <a:rPr lang="en-US" sz="1400" dirty="0" err="1" smtClean="0">
                <a:latin typeface="Consolas" panose="020B0609020204030204" pitchFamily="49" charset="0"/>
              </a:rPr>
              <a:t>std</a:t>
            </a:r>
            <a:r>
              <a:rPr lang="en-US" sz="1400" dirty="0" smtClean="0">
                <a:latin typeface="Consolas" panose="020B0609020204030204" pitchFamily="49" charset="0"/>
              </a:rPr>
              <a:t>::sin( a + k*h ) &lt;&lt; ")"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a:t>
            </a:r>
          </a:p>
          <a:p>
            <a:pPr marL="457200" lvl="1" indent="0">
              <a:buNone/>
            </a:pPr>
            <a:endParaRPr lang="en-US" sz="1400" dirty="0" smtClean="0">
              <a:latin typeface="Consolas" panose="020B0609020204030204" pitchFamily="49" charset="0"/>
            </a:endParaRPr>
          </a:p>
          <a:p>
            <a:pPr marL="457200" lvl="1" indent="0">
              <a:buNone/>
            </a:pPr>
            <a:r>
              <a:rPr lang="en-US" sz="1400" dirty="0" smtClean="0">
                <a:latin typeface="Consolas" panose="020B0609020204030204" pitchFamily="49" charset="0"/>
              </a:rPr>
              <a:t>    </a:t>
            </a:r>
            <a:r>
              <a:rPr lang="en-US" sz="1400" dirty="0">
                <a:latin typeface="Consolas" panose="020B0609020204030204" pitchFamily="49" charset="0"/>
              </a:rPr>
              <a:t>return 0;</a:t>
            </a:r>
          </a:p>
          <a:p>
            <a:pPr marL="457200" lvl="1" indent="0">
              <a:buNone/>
            </a:pPr>
            <a:r>
              <a:rPr lang="en-US" sz="1400" dirty="0">
                <a:latin typeface="Consolas" panose="020B0609020204030204" pitchFamily="49" charset="0"/>
              </a:rPr>
              <a:t>}</a:t>
            </a:r>
          </a:p>
        </p:txBody>
      </p:sp>
      <p:sp>
        <p:nvSpPr>
          <p:cNvPr id="14" name="TextBox 13"/>
          <p:cNvSpPr txBox="1"/>
          <p:nvPr/>
        </p:nvSpPr>
        <p:spPr>
          <a:xfrm>
            <a:off x="5652120" y="1700808"/>
            <a:ext cx="3464410" cy="1015663"/>
          </a:xfrm>
          <a:prstGeom prst="rect">
            <a:avLst/>
          </a:prstGeom>
          <a:noFill/>
        </p:spPr>
        <p:txBody>
          <a:bodyPr wrap="none" rtlCol="0">
            <a:spAutoFit/>
          </a:bodyPr>
          <a:lstStyle/>
          <a:p>
            <a:r>
              <a:rPr lang="en-US" sz="1500" dirty="0" smtClean="0">
                <a:solidFill>
                  <a:srgbClr val="0070C0"/>
                </a:solidFill>
                <a:latin typeface="Georgia" panose="02040502050405020303" pitchFamily="18" charset="0"/>
              </a:rPr>
              <a:t>Output:</a:t>
            </a:r>
          </a:p>
          <a:p>
            <a:r>
              <a:rPr lang="en-US" sz="1500" dirty="0">
                <a:solidFill>
                  <a:srgbClr val="0070C0"/>
                </a:solidFill>
                <a:latin typeface="Consolas" panose="020B0609020204030204" pitchFamily="49" charset="0"/>
              </a:rPr>
              <a:t> </a:t>
            </a:r>
            <a:r>
              <a:rPr lang="en-US" sz="1500" dirty="0" smtClean="0">
                <a:solidFill>
                  <a:srgbClr val="0070C0"/>
                </a:solidFill>
                <a:latin typeface="Consolas" panose="020B0609020204030204" pitchFamily="49" charset="0"/>
              </a:rPr>
              <a:t>   </a:t>
            </a:r>
            <a:r>
              <a:rPr lang="en-CA" sz="1500" dirty="0">
                <a:solidFill>
                  <a:srgbClr val="0070C0"/>
                </a:solidFill>
                <a:latin typeface="Consolas" panose="020B0609020204030204" pitchFamily="49" charset="0"/>
              </a:rPr>
              <a:t>Enter a real value 'a': 2.5</a:t>
            </a:r>
          </a:p>
          <a:p>
            <a:r>
              <a:rPr lang="en-CA" sz="1500" dirty="0" smtClean="0">
                <a:solidFill>
                  <a:srgbClr val="0070C0"/>
                </a:solidFill>
                <a:latin typeface="Consolas" panose="020B0609020204030204" pitchFamily="49" charset="0"/>
              </a:rPr>
              <a:t>    Enter </a:t>
            </a:r>
            <a:r>
              <a:rPr lang="en-CA" sz="1500" dirty="0">
                <a:solidFill>
                  <a:srgbClr val="0070C0"/>
                </a:solidFill>
                <a:latin typeface="Consolas" panose="020B0609020204030204" pitchFamily="49" charset="0"/>
              </a:rPr>
              <a:t>a real value 'b': 3.7</a:t>
            </a:r>
          </a:p>
          <a:p>
            <a:r>
              <a:rPr lang="en-CA" sz="1500" dirty="0" smtClean="0">
                <a:solidFill>
                  <a:srgbClr val="0070C0"/>
                </a:solidFill>
                <a:latin typeface="Consolas" panose="020B0609020204030204" pitchFamily="49" charset="0"/>
              </a:rPr>
              <a:t>    How </a:t>
            </a:r>
            <a:r>
              <a:rPr lang="en-CA" sz="1500" dirty="0">
                <a:solidFill>
                  <a:srgbClr val="0070C0"/>
                </a:solidFill>
                <a:latin typeface="Consolas" panose="020B0609020204030204" pitchFamily="49" charset="0"/>
              </a:rPr>
              <a:t>many intervals 'n': 6</a:t>
            </a:r>
          </a:p>
        </p:txBody>
      </p:sp>
      <p:sp>
        <p:nvSpPr>
          <p:cNvPr id="15" name="TextBox 14"/>
          <p:cNvSpPr txBox="1"/>
          <p:nvPr/>
        </p:nvSpPr>
        <p:spPr>
          <a:xfrm>
            <a:off x="5652120" y="2701369"/>
            <a:ext cx="2300630" cy="1708160"/>
          </a:xfrm>
          <a:prstGeom prst="rect">
            <a:avLst/>
          </a:prstGeom>
          <a:noFill/>
        </p:spPr>
        <p:txBody>
          <a:bodyPr wrap="none" rtlCol="0">
            <a:spAutoFit/>
          </a:bodyPr>
          <a:lstStyle/>
          <a:p>
            <a:r>
              <a:rPr lang="en-US" sz="1500" dirty="0" smtClean="0">
                <a:solidFill>
                  <a:srgbClr val="0070C0"/>
                </a:solidFill>
                <a:latin typeface="Consolas" panose="020B0609020204030204" pitchFamily="49" charset="0"/>
              </a:rPr>
              <a:t>    </a:t>
            </a:r>
            <a:r>
              <a:rPr lang="en-CA" sz="1500" dirty="0">
                <a:solidFill>
                  <a:srgbClr val="0070C0"/>
                </a:solidFill>
                <a:latin typeface="Consolas" panose="020B0609020204030204" pitchFamily="49" charset="0"/>
              </a:rPr>
              <a:t>(2.5, 0.598472)</a:t>
            </a:r>
          </a:p>
          <a:p>
            <a:r>
              <a:rPr lang="en-CA" sz="1500" dirty="0" smtClean="0">
                <a:solidFill>
                  <a:srgbClr val="0070C0"/>
                </a:solidFill>
                <a:latin typeface="Consolas" panose="020B0609020204030204" pitchFamily="49" charset="0"/>
              </a:rPr>
              <a:t>    (</a:t>
            </a:r>
            <a:r>
              <a:rPr lang="en-CA" sz="1500" dirty="0">
                <a:solidFill>
                  <a:srgbClr val="0070C0"/>
                </a:solidFill>
                <a:latin typeface="Consolas" panose="020B0609020204030204" pitchFamily="49" charset="0"/>
              </a:rPr>
              <a:t>2.7, 0.42738)</a:t>
            </a:r>
          </a:p>
          <a:p>
            <a:r>
              <a:rPr lang="en-CA" sz="1500" dirty="0" smtClean="0">
                <a:solidFill>
                  <a:srgbClr val="0070C0"/>
                </a:solidFill>
                <a:latin typeface="Consolas" panose="020B0609020204030204" pitchFamily="49" charset="0"/>
              </a:rPr>
              <a:t>    (</a:t>
            </a:r>
            <a:r>
              <a:rPr lang="en-CA" sz="1500" dirty="0">
                <a:solidFill>
                  <a:srgbClr val="0070C0"/>
                </a:solidFill>
                <a:latin typeface="Consolas" panose="020B0609020204030204" pitchFamily="49" charset="0"/>
              </a:rPr>
              <a:t>2.9, 0.239249)</a:t>
            </a:r>
          </a:p>
          <a:p>
            <a:r>
              <a:rPr lang="en-CA" sz="1500" dirty="0" smtClean="0">
                <a:solidFill>
                  <a:srgbClr val="0070C0"/>
                </a:solidFill>
                <a:latin typeface="Consolas" panose="020B0609020204030204" pitchFamily="49" charset="0"/>
              </a:rPr>
              <a:t>    (</a:t>
            </a:r>
            <a:r>
              <a:rPr lang="en-CA" sz="1500" dirty="0">
                <a:solidFill>
                  <a:srgbClr val="0070C0"/>
                </a:solidFill>
                <a:latin typeface="Consolas" panose="020B0609020204030204" pitchFamily="49" charset="0"/>
              </a:rPr>
              <a:t>3.1, 0.0415807)</a:t>
            </a:r>
          </a:p>
          <a:p>
            <a:r>
              <a:rPr lang="en-CA" sz="1500" dirty="0" smtClean="0">
                <a:solidFill>
                  <a:srgbClr val="0070C0"/>
                </a:solidFill>
                <a:latin typeface="Consolas" panose="020B0609020204030204" pitchFamily="49" charset="0"/>
              </a:rPr>
              <a:t>    (</a:t>
            </a:r>
            <a:r>
              <a:rPr lang="en-CA" sz="1500" dirty="0">
                <a:solidFill>
                  <a:srgbClr val="0070C0"/>
                </a:solidFill>
                <a:latin typeface="Consolas" panose="020B0609020204030204" pitchFamily="49" charset="0"/>
              </a:rPr>
              <a:t>3.3, -0.157746)</a:t>
            </a:r>
          </a:p>
          <a:p>
            <a:r>
              <a:rPr lang="en-CA" sz="1500" dirty="0" smtClean="0">
                <a:solidFill>
                  <a:srgbClr val="0070C0"/>
                </a:solidFill>
                <a:latin typeface="Consolas" panose="020B0609020204030204" pitchFamily="49" charset="0"/>
              </a:rPr>
              <a:t>    (</a:t>
            </a:r>
            <a:r>
              <a:rPr lang="en-CA" sz="1500" dirty="0">
                <a:solidFill>
                  <a:srgbClr val="0070C0"/>
                </a:solidFill>
                <a:latin typeface="Consolas" panose="020B0609020204030204" pitchFamily="49" charset="0"/>
              </a:rPr>
              <a:t>3.5, -0.350783)</a:t>
            </a:r>
          </a:p>
          <a:p>
            <a:r>
              <a:rPr lang="en-CA" sz="1500" dirty="0" smtClean="0">
                <a:solidFill>
                  <a:srgbClr val="0070C0"/>
                </a:solidFill>
                <a:latin typeface="Consolas" panose="020B0609020204030204" pitchFamily="49" charset="0"/>
              </a:rPr>
              <a:t>    (</a:t>
            </a:r>
            <a:r>
              <a:rPr lang="en-CA" sz="1500" dirty="0">
                <a:solidFill>
                  <a:srgbClr val="0070C0"/>
                </a:solidFill>
                <a:latin typeface="Consolas" panose="020B0609020204030204" pitchFamily="49" charset="0"/>
              </a:rPr>
              <a:t>3.7, -0.529836)</a:t>
            </a:r>
          </a:p>
        </p:txBody>
      </p:sp>
      <p:sp>
        <p:nvSpPr>
          <p:cNvPr id="21" name="TextBox 20"/>
          <p:cNvSpPr txBox="1"/>
          <p:nvPr/>
        </p:nvSpPr>
        <p:spPr>
          <a:xfrm>
            <a:off x="4760825" y="5579948"/>
            <a:ext cx="1244251"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n</a:t>
            </a:r>
            <a:r>
              <a:rPr lang="en-US" dirty="0" smtClean="0">
                <a:latin typeface="Georgia" panose="02040502050405020303" pitchFamily="18" charset="0"/>
              </a:rPr>
              <a:t> </a:t>
            </a:r>
            <a:r>
              <a:rPr lang="en-US" dirty="0" smtClean="0">
                <a:latin typeface="Georgia" panose="02040502050405020303" pitchFamily="18" charset="0"/>
              </a:rPr>
              <a:t>intervals</a:t>
            </a:r>
            <a:endParaRPr lang="en-CA" i="1" dirty="0">
              <a:latin typeface="Consolas" panose="020B0609020204030204" pitchFamily="49" charset="0"/>
            </a:endParaRPr>
          </a:p>
        </p:txBody>
      </p:sp>
      <p:sp>
        <p:nvSpPr>
          <p:cNvPr id="22" name="TextBox 21"/>
          <p:cNvSpPr txBox="1"/>
          <p:nvPr/>
        </p:nvSpPr>
        <p:spPr>
          <a:xfrm>
            <a:off x="4552974" y="6473220"/>
            <a:ext cx="2903359"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+ 1</a:t>
            </a:r>
            <a:r>
              <a:rPr lang="en-US" dirty="0" smtClean="0">
                <a:latin typeface="Georgia" panose="02040502050405020303" pitchFamily="18" charset="0"/>
              </a:rPr>
              <a:t> equally spaced points</a:t>
            </a:r>
            <a:endParaRPr lang="en-CA" i="1" dirty="0">
              <a:latin typeface="Consolas" panose="020B0609020204030204" pitchFamily="49" charset="0"/>
            </a:endParaRPr>
          </a:p>
        </p:txBody>
      </p: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19872" y="5759119"/>
            <a:ext cx="4320548" cy="9886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044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Aside</a:t>
            </a:r>
            <a:endParaRPr lang="en-CA" dirty="0"/>
          </a:p>
        </p:txBody>
      </p:sp>
      <p:sp>
        <p:nvSpPr>
          <p:cNvPr id="3" name="Content Placeholder 2"/>
          <p:cNvSpPr>
            <a:spLocks noGrp="1"/>
          </p:cNvSpPr>
          <p:nvPr>
            <p:ph idx="1"/>
          </p:nvPr>
        </p:nvSpPr>
        <p:spPr/>
        <p:txBody>
          <a:bodyPr/>
          <a:lstStyle/>
          <a:p>
            <a:r>
              <a:rPr lang="en-US" dirty="0" smtClean="0"/>
              <a:t>Note the loop had an integer index:</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	for </a:t>
            </a:r>
            <a:r>
              <a:rPr lang="en-US" sz="1400" dirty="0">
                <a:latin typeface="Consolas" panose="020B0609020204030204" pitchFamily="49" charset="0"/>
              </a:rPr>
              <a:t>( int k{0}; k &lt;= n; ++k ) {</a:t>
            </a:r>
          </a:p>
          <a:p>
            <a:pPr marL="457200" lvl="1"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 &lt;&lt;           a + k*h   &lt;&lt; ", "</a:t>
            </a:r>
          </a:p>
          <a:p>
            <a:pPr marL="457200" lvl="1" indent="0">
              <a:buNone/>
            </a:pPr>
            <a:r>
              <a:rPr lang="en-US" sz="1400" dirty="0">
                <a:latin typeface="Consolas" panose="020B0609020204030204" pitchFamily="49" charset="0"/>
              </a:rPr>
              <a:t>                         &lt;&lt; std::sin( a + k*h ) &lt;&lt; ")" &lt;&lt; std::</a:t>
            </a:r>
            <a:r>
              <a:rPr lang="en-US" sz="1400" dirty="0" err="1">
                <a:latin typeface="Consolas" panose="020B0609020204030204" pitchFamily="49" charset="0"/>
              </a:rPr>
              <a:t>endl</a:t>
            </a:r>
            <a:r>
              <a:rPr lang="en-US" sz="1400" dirty="0">
                <a:latin typeface="Consolas" panose="020B0609020204030204" pitchFamily="49" charset="0"/>
              </a:rPr>
              <a:t>;</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a:t>
            </a:r>
          </a:p>
          <a:p>
            <a:pPr marL="457200" lvl="1" indent="0">
              <a:buNone/>
            </a:pPr>
            <a:endParaRPr lang="en-US" sz="1400" dirty="0">
              <a:latin typeface="Consolas" panose="020B0609020204030204" pitchFamily="49" charset="0"/>
              <a:cs typeface="Times New Roman" panose="02020603050405020304" pitchFamily="18" charset="0"/>
            </a:endParaRPr>
          </a:p>
          <a:p>
            <a:r>
              <a:rPr lang="en-US" dirty="0" smtClean="0"/>
              <a:t>Would this work?</a:t>
            </a:r>
            <a:endParaRPr lang="en-US" dirty="0"/>
          </a:p>
          <a:p>
            <a:pPr marL="457200" lvl="1" indent="0">
              <a:buNone/>
            </a:pPr>
            <a:r>
              <a:rPr lang="en-US" sz="1400" dirty="0">
                <a:latin typeface="Consolas" panose="020B0609020204030204" pitchFamily="49" charset="0"/>
              </a:rPr>
              <a:t> 	for ( </a:t>
            </a:r>
            <a:r>
              <a:rPr lang="en-US" sz="1400" dirty="0" smtClean="0">
                <a:latin typeface="Consolas" panose="020B0609020204030204" pitchFamily="49" charset="0"/>
              </a:rPr>
              <a:t>double x{a}; x </a:t>
            </a:r>
            <a:r>
              <a:rPr lang="en-US" sz="1400" dirty="0">
                <a:latin typeface="Consolas" panose="020B0609020204030204" pitchFamily="49" charset="0"/>
              </a:rPr>
              <a:t>&lt;= </a:t>
            </a:r>
            <a:r>
              <a:rPr lang="en-US" sz="1400" dirty="0" smtClean="0">
                <a:latin typeface="Consolas" panose="020B0609020204030204" pitchFamily="49" charset="0"/>
              </a:rPr>
              <a:t>b; x += h </a:t>
            </a:r>
            <a:r>
              <a:rPr lang="en-US" sz="1400" dirty="0">
                <a:latin typeface="Consolas" panose="020B0609020204030204" pitchFamily="49" charset="0"/>
              </a:rPr>
              <a:t>) {</a:t>
            </a:r>
          </a:p>
          <a:p>
            <a:pPr marL="457200" lvl="1"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 &lt;&lt;           </a:t>
            </a:r>
            <a:r>
              <a:rPr lang="en-US" sz="1400" dirty="0" smtClean="0">
                <a:latin typeface="Consolas" panose="020B0609020204030204" pitchFamily="49" charset="0"/>
              </a:rPr>
              <a:t>x   </a:t>
            </a:r>
            <a:r>
              <a:rPr lang="en-US" sz="1400" dirty="0">
                <a:latin typeface="Consolas" panose="020B0609020204030204" pitchFamily="49" charset="0"/>
              </a:rPr>
              <a:t>&lt;&lt; ", "</a:t>
            </a:r>
          </a:p>
          <a:p>
            <a:pPr marL="457200" lvl="1" indent="0">
              <a:buNone/>
            </a:pPr>
            <a:r>
              <a:rPr lang="en-US" sz="1400" dirty="0">
                <a:latin typeface="Consolas" panose="020B0609020204030204" pitchFamily="49" charset="0"/>
              </a:rPr>
              <a:t>                         &lt;&lt; std::sin( </a:t>
            </a:r>
            <a:r>
              <a:rPr lang="en-US" sz="1400" dirty="0" smtClean="0">
                <a:latin typeface="Consolas" panose="020B0609020204030204" pitchFamily="49" charset="0"/>
              </a:rPr>
              <a:t>x </a:t>
            </a:r>
            <a:r>
              <a:rPr lang="en-US" sz="1400" dirty="0">
                <a:latin typeface="Consolas" panose="020B0609020204030204" pitchFamily="49" charset="0"/>
              </a:rPr>
              <a:t>) &lt;&lt; ")" &lt;&lt; std::</a:t>
            </a:r>
            <a:r>
              <a:rPr lang="en-US" sz="1400" dirty="0" err="1">
                <a:latin typeface="Consolas" panose="020B0609020204030204" pitchFamily="49" charset="0"/>
              </a:rPr>
              <a:t>endl</a:t>
            </a:r>
            <a:r>
              <a:rPr lang="en-US" sz="1400" dirty="0">
                <a:latin typeface="Consolas" panose="020B0609020204030204" pitchFamily="49" charset="0"/>
              </a:rPr>
              <a:t>;</a:t>
            </a:r>
          </a:p>
          <a:p>
            <a:pPr marL="457200" lvl="1" indent="0">
              <a:buNone/>
            </a:pPr>
            <a:r>
              <a:rPr lang="en-US" sz="1400" dirty="0">
                <a:latin typeface="Consolas" panose="020B0609020204030204" pitchFamily="49" charset="0"/>
              </a:rPr>
              <a:t>    }</a:t>
            </a:r>
            <a:endParaRPr lang="en-US" dirty="0">
              <a:latin typeface="Times New Roman" panose="02020603050405020304" pitchFamily="18" charset="0"/>
              <a:cs typeface="Times New Roman" panose="02020603050405020304" pitchFamily="18" charset="0"/>
            </a:endParaRPr>
          </a:p>
          <a:p>
            <a:endParaRPr lang="en-US" dirty="0" smtClean="0"/>
          </a:p>
          <a:p>
            <a:r>
              <a:rPr lang="en-US" dirty="0" smtClean="0"/>
              <a:t>It fails because </a:t>
            </a:r>
            <a:r>
              <a:rPr lang="en-US" i="1" dirty="0" smtClean="0">
                <a:latin typeface="Times New Roman" panose="02020603050405020304" pitchFamily="18" charset="0"/>
                <a:cs typeface="Times New Roman" panose="02020603050405020304" pitchFamily="18" charset="0"/>
              </a:rPr>
              <a:t>h</a:t>
            </a:r>
            <a:r>
              <a:rPr lang="en-US" dirty="0" smtClean="0"/>
              <a:t> is only approximately, but slightly larger than</a:t>
            </a:r>
          </a:p>
          <a:p>
            <a:pPr lvl="1" algn="l"/>
            <a:r>
              <a:rPr lang="en-US" dirty="0" smtClean="0"/>
              <a:t>Consequently, adding </a:t>
            </a:r>
            <a:r>
              <a:rPr lang="en-US" i="1" dirty="0" smtClean="0"/>
              <a:t>h</a:t>
            </a:r>
            <a:r>
              <a:rPr lang="en-US" dirty="0" smtClean="0"/>
              <a:t> to </a:t>
            </a:r>
            <a:r>
              <a:rPr lang="en-US" i="1" dirty="0" smtClean="0"/>
              <a:t>x </a:t>
            </a:r>
            <a:r>
              <a:rPr lang="en-US" dirty="0" smtClean="0"/>
              <a:t>a total of </a:t>
            </a:r>
            <a:r>
              <a:rPr lang="en-US" i="1" dirty="0" smtClean="0"/>
              <a:t>n</a:t>
            </a:r>
            <a:r>
              <a:rPr lang="en-US" dirty="0" smtClean="0"/>
              <a:t> times results</a:t>
            </a:r>
            <a:br>
              <a:rPr lang="en-US" dirty="0" smtClean="0"/>
            </a:br>
            <a:r>
              <a:rPr lang="en-US" dirty="0" smtClean="0"/>
              <a:t>in something greater than </a:t>
            </a:r>
            <a:r>
              <a:rPr lang="en-US" i="1" dirty="0" smtClean="0"/>
              <a:t>b</a:t>
            </a:r>
            <a:r>
              <a:rPr lang="en-US" dirty="0" smtClean="0"/>
              <a:t> </a:t>
            </a:r>
          </a:p>
          <a:p>
            <a:pPr lvl="1" algn="l"/>
            <a:r>
              <a:rPr lang="en-US" dirty="0" smtClean="0">
                <a:latin typeface="Times New Roman" panose="02020603050405020304" pitchFamily="18" charset="0"/>
                <a:cs typeface="Times New Roman" panose="02020603050405020304" pitchFamily="18" charset="0"/>
              </a:rPr>
              <a:t>It’s actually the next-largest floating-point number larger than </a:t>
            </a:r>
            <a:r>
              <a:rPr lang="en-US" i="1" dirty="0" smtClean="0">
                <a:latin typeface="Times New Roman" panose="02020603050405020304" pitchFamily="18" charset="0"/>
                <a:cs typeface="Times New Roman" panose="02020603050405020304" pitchFamily="18" charset="0"/>
              </a:rPr>
              <a:t>b</a:t>
            </a:r>
            <a:endParaRPr lang="en-US" dirty="0" smtClean="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205650215"/>
              </p:ext>
            </p:extLst>
          </p:nvPr>
        </p:nvGraphicFramePr>
        <p:xfrm>
          <a:off x="7974112" y="4797152"/>
          <a:ext cx="712688" cy="831469"/>
        </p:xfrm>
        <a:graphic>
          <a:graphicData uri="http://schemas.openxmlformats.org/presentationml/2006/ole">
            <mc:AlternateContent xmlns:mc="http://schemas.openxmlformats.org/markup-compatibility/2006">
              <mc:Choice xmlns:v="urn:schemas-microsoft-com:vml" Requires="v">
                <p:oleObj spid="_x0000_s1027" name="Equation" r:id="rId4" imgW="304560" imgH="355320" progId="Equation.DSMT4">
                  <p:embed/>
                </p:oleObj>
              </mc:Choice>
              <mc:Fallback>
                <p:oleObj name="Equation" r:id="rId4" imgW="304560" imgH="355320" progId="Equation.DSMT4">
                  <p:embed/>
                  <p:pic>
                    <p:nvPicPr>
                      <p:cNvPr id="0" name=""/>
                      <p:cNvPicPr/>
                      <p:nvPr/>
                    </p:nvPicPr>
                    <p:blipFill>
                      <a:blip r:embed="rId5"/>
                      <a:stretch>
                        <a:fillRect/>
                      </a:stretch>
                    </p:blipFill>
                    <p:spPr>
                      <a:xfrm>
                        <a:off x="7974112" y="4797152"/>
                        <a:ext cx="712688" cy="831469"/>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17107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US" dirty="0" smtClean="0"/>
              <a:t>Describe the concept of a library</a:t>
            </a:r>
          </a:p>
          <a:p>
            <a:pPr lvl="1"/>
            <a:r>
              <a:rPr lang="en-US" dirty="0" smtClean="0"/>
              <a:t>Look at the C math library</a:t>
            </a:r>
          </a:p>
          <a:p>
            <a:pPr lvl="1"/>
            <a:r>
              <a:rPr lang="en-US" dirty="0" smtClean="0"/>
              <a:t>Look at the global variables defined in that library</a:t>
            </a:r>
          </a:p>
          <a:p>
            <a:pPr lvl="1"/>
            <a:r>
              <a:rPr lang="en-US" dirty="0" smtClean="0"/>
              <a:t>Describe a function declaration</a:t>
            </a:r>
          </a:p>
          <a:p>
            <a:pPr lvl="1"/>
            <a:r>
              <a:rPr lang="en-US" dirty="0" smtClean="0"/>
              <a:t>Look at how to call a function with arguments</a:t>
            </a:r>
          </a:p>
          <a:p>
            <a:pPr lvl="1"/>
            <a:r>
              <a:rPr lang="en-US" dirty="0" smtClean="0"/>
              <a:t>Understand how to use the returned value</a:t>
            </a:r>
          </a:p>
          <a:p>
            <a:pPr lvl="1"/>
            <a:r>
              <a:rPr lang="en-US" dirty="0" smtClean="0"/>
              <a:t>Look at a number of examples</a:t>
            </a:r>
            <a:endParaRPr lang="en-CA" dirty="0" smtClean="0"/>
          </a:p>
          <a:p>
            <a:pPr marL="457200" lvl="1" indent="0">
              <a:buNone/>
            </a:pPr>
            <a:endParaRPr lang="en-CA" dirty="0" smtClean="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 important takeaway</a:t>
            </a:r>
            <a:endParaRPr lang="en-CA" dirty="0"/>
          </a:p>
        </p:txBody>
      </p:sp>
      <p:sp>
        <p:nvSpPr>
          <p:cNvPr id="3" name="Content Placeholder 2"/>
          <p:cNvSpPr>
            <a:spLocks noGrp="1"/>
          </p:cNvSpPr>
          <p:nvPr>
            <p:ph idx="1"/>
          </p:nvPr>
        </p:nvSpPr>
        <p:spPr/>
        <p:txBody>
          <a:bodyPr/>
          <a:lstStyle/>
          <a:p>
            <a:r>
              <a:rPr lang="en-US" dirty="0" smtClean="0"/>
              <a:t>To use a function, all you need to know is:</a:t>
            </a:r>
          </a:p>
          <a:p>
            <a:pPr lvl="1"/>
            <a:r>
              <a:rPr lang="en-US" dirty="0" smtClean="0"/>
              <a:t>The function declaration, which tells you</a:t>
            </a:r>
          </a:p>
          <a:p>
            <a:pPr lvl="2"/>
            <a:r>
              <a:rPr lang="en-US" dirty="0" smtClean="0"/>
              <a:t>How many and the types of the arguments</a:t>
            </a:r>
          </a:p>
          <a:p>
            <a:pPr lvl="2"/>
            <a:r>
              <a:rPr lang="en-US" dirty="0" smtClean="0"/>
              <a:t>The type of the return value</a:t>
            </a:r>
          </a:p>
          <a:p>
            <a:pPr lvl="1"/>
            <a:r>
              <a:rPr lang="en-US" dirty="0" smtClean="0"/>
              <a:t>A description of what the function is supposed to accomplish</a:t>
            </a:r>
          </a:p>
          <a:p>
            <a:pPr lvl="1"/>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the actual behavior of the function does not match the description,</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this is a </a:t>
            </a:r>
            <a:r>
              <a:rPr lang="en-US" i="1" dirty="0" smtClean="0">
                <a:latin typeface="Times New Roman" panose="02020603050405020304" pitchFamily="18" charset="0"/>
                <a:cs typeface="Times New Roman" panose="02020603050405020304" pitchFamily="18" charset="0"/>
              </a:rPr>
              <a:t>bug</a:t>
            </a:r>
            <a:r>
              <a:rPr lang="en-US" dirty="0" smtClean="0">
                <a:latin typeface="Times New Roman" panose="02020603050405020304" pitchFamily="18" charset="0"/>
                <a:cs typeface="Times New Roman" panose="02020603050405020304" pitchFamily="18" charset="0"/>
              </a:rPr>
              <a:t>; that is, a situation where the expected returned value 	does not match the actual returned value</a:t>
            </a:r>
          </a:p>
          <a:p>
            <a:pPr marL="0" indent="0">
              <a:buNone/>
            </a:pP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As long as you trust the author of the function,</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you don’t have to know how the function is implemented</a:t>
            </a:r>
          </a:p>
          <a:p>
            <a:pPr lvl="1"/>
            <a:r>
              <a:rPr lang="en-US" dirty="0" smtClean="0">
                <a:latin typeface="Times New Roman" panose="02020603050405020304" pitchFamily="18" charset="0"/>
                <a:cs typeface="Times New Roman" panose="02020603050405020304" pitchFamily="18" charset="0"/>
              </a:rPr>
              <a:t>You probably shouldn’t care, either…</a:t>
            </a:r>
          </a:p>
        </p:txBody>
      </p:sp>
    </p:spTree>
    <p:custDataLst>
      <p:tags r:id="rId1"/>
    </p:custDataLst>
    <p:extLst>
      <p:ext uri="{BB962C8B-B14F-4D97-AF65-F5344CB8AC3E}">
        <p14:creationId xmlns:p14="http://schemas.microsoft.com/office/powerpoint/2010/main" val="2958088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US" dirty="0" smtClean="0"/>
              <a:t>Understand that libraries in C++ can contain global variables and functions</a:t>
            </a:r>
            <a:endParaRPr lang="en-US" dirty="0"/>
          </a:p>
          <a:p>
            <a:pPr lvl="1"/>
            <a:r>
              <a:rPr lang="en-US" dirty="0" smtClean="0"/>
              <a:t>Know how to look at the function declaration and call that function</a:t>
            </a:r>
          </a:p>
          <a:p>
            <a:pPr lvl="1"/>
            <a:r>
              <a:rPr lang="en-US" dirty="0" smtClean="0"/>
              <a:t>Know what you can do with the value returned by a function</a:t>
            </a:r>
          </a:p>
          <a:p>
            <a:pPr lvl="1"/>
            <a:r>
              <a:rPr lang="en-US" dirty="0" smtClean="0"/>
              <a:t>Are aware of the C math library and some of its contents</a:t>
            </a:r>
          </a:p>
          <a:p>
            <a:pPr lvl="1"/>
            <a:r>
              <a:rPr lang="en-US" dirty="0" smtClean="0"/>
              <a:t>Know that you can use a function</a:t>
            </a:r>
          </a:p>
          <a:p>
            <a:pPr marL="457200" lvl="1" indent="0">
              <a:buNone/>
            </a:pPr>
            <a:r>
              <a:rPr lang="en-US" dirty="0"/>
              <a:t>	</a:t>
            </a:r>
            <a:r>
              <a:rPr lang="en-US" dirty="0" smtClean="0"/>
              <a:t>without understanding how it was implemented</a:t>
            </a:r>
            <a:endParaRPr lang="en-US" dirty="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Cplusplus.com</a:t>
            </a:r>
          </a:p>
          <a:p>
            <a:pPr marL="0" indent="0">
              <a:buNone/>
            </a:pPr>
            <a:r>
              <a:rPr lang="en-US" sz="1800" dirty="0"/>
              <a:t>	</a:t>
            </a:r>
            <a:r>
              <a:rPr lang="en-US" sz="1800" dirty="0" smtClean="0"/>
              <a:t>	http</a:t>
            </a:r>
            <a:r>
              <a:rPr lang="en-US" sz="1800" dirty="0"/>
              <a:t>://www.cplusplus.com/reference/cmath/</a:t>
            </a: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None so far.</a:t>
            </a:r>
          </a:p>
        </p:txBody>
      </p:sp>
    </p:spTree>
    <p:extLst>
      <p:ext uri="{BB962C8B-B14F-4D97-AF65-F5344CB8AC3E}">
        <p14:creationId xmlns:p14="http://schemas.microsoft.com/office/powerpoint/2010/main" val="366834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other code</a:t>
            </a:r>
            <a:endParaRPr lang="en-CA" dirty="0"/>
          </a:p>
        </p:txBody>
      </p:sp>
      <p:sp>
        <p:nvSpPr>
          <p:cNvPr id="3" name="Content Placeholder 2"/>
          <p:cNvSpPr>
            <a:spLocks noGrp="1"/>
          </p:cNvSpPr>
          <p:nvPr>
            <p:ph idx="1"/>
          </p:nvPr>
        </p:nvSpPr>
        <p:spPr/>
        <p:txBody>
          <a:bodyPr/>
          <a:lstStyle/>
          <a:p>
            <a:r>
              <a:rPr lang="en-US" dirty="0" smtClean="0"/>
              <a:t>In our examples so far, we have performed</a:t>
            </a:r>
          </a:p>
          <a:p>
            <a:pPr lvl="1"/>
            <a:r>
              <a:rPr lang="en-US" dirty="0" smtClean="0"/>
              <a:t>Arithmetic, comparison and logical operations</a:t>
            </a:r>
          </a:p>
          <a:p>
            <a:pPr lvl="1"/>
            <a:r>
              <a:rPr lang="en-US" dirty="0" smtClean="0"/>
              <a:t>Assignments</a:t>
            </a:r>
          </a:p>
          <a:p>
            <a:pPr lvl="1"/>
            <a:r>
              <a:rPr lang="en-US" dirty="0" smtClean="0"/>
              <a:t>Conditional statements and repetition statements</a:t>
            </a:r>
          </a:p>
          <a:p>
            <a:pPr lvl="1"/>
            <a:endParaRPr lang="en-US" dirty="0"/>
          </a:p>
          <a:p>
            <a:r>
              <a:rPr lang="en-US" dirty="0" smtClean="0"/>
              <a:t>How do we use someone else’s code?</a:t>
            </a:r>
          </a:p>
          <a:p>
            <a:pPr lvl="1"/>
            <a:r>
              <a:rPr lang="en-US" dirty="0" smtClean="0"/>
              <a:t>Suppose we are simulating a cyclic system and require the use of trigonometric functions?</a:t>
            </a:r>
            <a:endParaRPr lang="en-CA" dirty="0" smtClean="0"/>
          </a:p>
        </p:txBody>
      </p:sp>
    </p:spTree>
    <p:custDataLst>
      <p:tags r:id="rId1"/>
    </p:custDataLst>
    <p:extLst>
      <p:ext uri="{BB962C8B-B14F-4D97-AF65-F5344CB8AC3E}">
        <p14:creationId xmlns:p14="http://schemas.microsoft.com/office/powerpoint/2010/main" val="189472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functions</a:t>
            </a:r>
            <a:endParaRPr lang="en-CA" dirty="0"/>
          </a:p>
        </p:txBody>
      </p:sp>
      <p:sp>
        <p:nvSpPr>
          <p:cNvPr id="3" name="Content Placeholder 2"/>
          <p:cNvSpPr>
            <a:spLocks noGrp="1"/>
          </p:cNvSpPr>
          <p:nvPr>
            <p:ph idx="1"/>
          </p:nvPr>
        </p:nvSpPr>
        <p:spPr/>
        <p:txBody>
          <a:bodyPr/>
          <a:lstStyle/>
          <a:p>
            <a:r>
              <a:rPr lang="en-US" dirty="0" smtClean="0"/>
              <a:t>Recall from secondary school that functions took arguments:</a:t>
            </a:r>
          </a:p>
          <a:p>
            <a:pPr marL="0" indent="0">
              <a:buNone/>
            </a:pPr>
            <a:r>
              <a:rPr lang="en-US" i="1"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sin(</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ln(x)	</a:t>
            </a:r>
            <a:r>
              <a:rPr lang="en-US" dirty="0" err="1" smtClean="0">
                <a:latin typeface="Times New Roman" panose="02020603050405020304" pitchFamily="18" charset="0"/>
                <a:cs typeface="Times New Roman" panose="02020603050405020304" pitchFamily="18" charset="0"/>
              </a:rPr>
              <a:t>gcd</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a:t>
            </a:r>
            <a:endParaRPr lang="en-US" i="1" dirty="0" smtClean="0">
              <a:latin typeface="Times New Roman" panose="02020603050405020304" pitchFamily="18" charset="0"/>
              <a:cs typeface="Times New Roman" panose="02020603050405020304" pitchFamily="18" charset="0"/>
            </a:endParaRPr>
          </a:p>
          <a:p>
            <a:pPr lvl="1"/>
            <a:r>
              <a:rPr lang="en-US" dirty="0" smtClean="0"/>
              <a:t>For example, you may have used</a:t>
            </a:r>
          </a:p>
          <a:p>
            <a:pPr marL="1314450" lvl="3" indent="0">
              <a:buNone/>
            </a:pPr>
            <a:r>
              <a:rPr lang="en-US" sz="2000" dirty="0" smtClean="0">
                <a:latin typeface="Times New Roman" panose="02020603050405020304" pitchFamily="18" charset="0"/>
                <a:cs typeface="Times New Roman" panose="02020603050405020304" pitchFamily="18" charset="0"/>
              </a:rPr>
              <a:t>	sin(</a:t>
            </a:r>
            <a:r>
              <a:rPr lang="en-US" sz="2000" i="1" dirty="0" smtClean="0">
                <a:latin typeface="Symbol" panose="05050102010706020507" pitchFamily="18" charset="2"/>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/6)	  ln(3)	</a:t>
            </a:r>
            <a:r>
              <a:rPr lang="en-US" sz="2000" dirty="0" err="1" smtClean="0">
                <a:latin typeface="Times New Roman" panose="02020603050405020304" pitchFamily="18" charset="0"/>
                <a:cs typeface="Times New Roman" panose="02020603050405020304" pitchFamily="18" charset="0"/>
              </a:rPr>
              <a:t>gcd</a:t>
            </a:r>
            <a:r>
              <a:rPr lang="en-US" sz="2000" dirty="0" smtClean="0">
                <a:latin typeface="Times New Roman" panose="02020603050405020304" pitchFamily="18" charset="0"/>
                <a:cs typeface="Times New Roman" panose="02020603050405020304" pitchFamily="18" charset="0"/>
              </a:rPr>
              <a:t>(15, 18)</a:t>
            </a:r>
          </a:p>
          <a:p>
            <a:pPr lvl="1"/>
            <a:endParaRPr lang="en-US" dirty="0" smtClean="0">
              <a:solidFill>
                <a:prstClr val="black"/>
              </a:solidFill>
            </a:endParaRPr>
          </a:p>
          <a:p>
            <a:r>
              <a:rPr lang="en-US" dirty="0" smtClean="0">
                <a:solidFill>
                  <a:prstClr val="black"/>
                </a:solidFill>
              </a:rPr>
              <a:t>In secondary school, you may have said:</a:t>
            </a:r>
          </a:p>
          <a:p>
            <a:pPr lvl="1"/>
            <a:r>
              <a:rPr lang="en-US" dirty="0" smtClean="0">
                <a:solidFill>
                  <a:prstClr val="black"/>
                </a:solidFill>
              </a:rPr>
              <a:t>The sine function takes a real value as an argument and returns a real value on the interval </a:t>
            </a:r>
            <a:r>
              <a:rPr lang="en-US" dirty="0" smtClean="0">
                <a:solidFill>
                  <a:prstClr val="black"/>
                </a:solidFill>
                <a:latin typeface="Times New Roman" panose="02020603050405020304" pitchFamily="18" charset="0"/>
                <a:cs typeface="Times New Roman" panose="02020603050405020304" pitchFamily="18" charset="0"/>
              </a:rPr>
              <a:t>[–1, 1]</a:t>
            </a:r>
          </a:p>
          <a:p>
            <a:pPr lvl="1"/>
            <a:r>
              <a:rPr lang="en-US" dirty="0" smtClean="0">
                <a:solidFill>
                  <a:prstClr val="black"/>
                </a:solidFill>
              </a:rPr>
              <a:t>The natural logarithm takes a positive real value as an argument and returns a real value</a:t>
            </a:r>
          </a:p>
          <a:p>
            <a:pPr lvl="1"/>
            <a:r>
              <a:rPr lang="en-US" dirty="0" smtClean="0">
                <a:solidFill>
                  <a:prstClr val="black"/>
                </a:solidFill>
              </a:rPr>
              <a:t>The </a:t>
            </a:r>
            <a:r>
              <a:rPr lang="en-US" cap="small" dirty="0" err="1" smtClean="0">
                <a:solidFill>
                  <a:prstClr val="black"/>
                </a:solidFill>
              </a:rPr>
              <a:t>gcd</a:t>
            </a:r>
            <a:r>
              <a:rPr lang="en-US" dirty="0" smtClean="0">
                <a:solidFill>
                  <a:prstClr val="black"/>
                </a:solidFill>
              </a:rPr>
              <a:t> takes two integers and returns a positive integer</a:t>
            </a:r>
            <a:endParaRPr lang="en-US" dirty="0">
              <a:solidFill>
                <a:prstClr val="black"/>
              </a:solidFill>
            </a:endParaRPr>
          </a:p>
          <a:p>
            <a:pPr marL="1314450" lvl="3" indent="0">
              <a:buNone/>
            </a:pPr>
            <a:endParaRPr lang="en-US"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6859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in C++</a:t>
            </a:r>
            <a:endParaRPr lang="en-CA" dirty="0"/>
          </a:p>
        </p:txBody>
      </p:sp>
      <p:sp>
        <p:nvSpPr>
          <p:cNvPr id="3" name="Content Placeholder 2"/>
          <p:cNvSpPr>
            <a:spLocks noGrp="1"/>
          </p:cNvSpPr>
          <p:nvPr>
            <p:ph idx="1"/>
          </p:nvPr>
        </p:nvSpPr>
        <p:spPr/>
        <p:txBody>
          <a:bodyPr/>
          <a:lstStyle/>
          <a:p>
            <a:r>
              <a:rPr lang="en-US" dirty="0" smtClean="0"/>
              <a:t>A function in C++ is a body of instructions that:</a:t>
            </a:r>
          </a:p>
          <a:p>
            <a:pPr lvl="1"/>
            <a:r>
              <a:rPr lang="en-US" dirty="0" smtClean="0"/>
              <a:t>Allows you to specify certain parameters</a:t>
            </a:r>
          </a:p>
          <a:p>
            <a:pPr lvl="1"/>
            <a:r>
              <a:rPr lang="en-US" dirty="0" smtClean="0"/>
              <a:t>Calculates or </a:t>
            </a:r>
            <a:r>
              <a:rPr lang="en-US" i="1" dirty="0" smtClean="0"/>
              <a:t>returns</a:t>
            </a:r>
            <a:r>
              <a:rPr lang="en-US" dirty="0" smtClean="0"/>
              <a:t> a value based on those parameters</a:t>
            </a:r>
          </a:p>
          <a:p>
            <a:pPr lvl="1"/>
            <a:endParaRPr lang="en-US" dirty="0"/>
          </a:p>
          <a:p>
            <a:r>
              <a:rPr lang="en-US" dirty="0" smtClean="0"/>
              <a:t>For example, there are C++ functions that calculate:</a:t>
            </a:r>
          </a:p>
          <a:p>
            <a:pPr marL="0" indent="0">
              <a:buNone/>
            </a:pPr>
            <a:r>
              <a:rPr lang="en-US" i="1"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sin(</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ln(x)	</a:t>
            </a:r>
            <a:r>
              <a:rPr lang="en-US" dirty="0" err="1" smtClean="0">
                <a:latin typeface="Times New Roman" panose="02020603050405020304" pitchFamily="18" charset="0"/>
                <a:cs typeface="Times New Roman" panose="02020603050405020304" pitchFamily="18" charset="0"/>
              </a:rPr>
              <a:t>gcd</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a:t>
            </a:r>
          </a:p>
          <a:p>
            <a:pPr marL="0" indent="0">
              <a:buNone/>
            </a:pPr>
            <a:endParaRPr lang="en-US" i="1" dirty="0">
              <a:latin typeface="Times New Roman" panose="02020603050405020304" pitchFamily="18" charset="0"/>
              <a:cs typeface="Times New Roman" panose="02020603050405020304" pitchFamily="18" charset="0"/>
            </a:endParaRPr>
          </a:p>
          <a:p>
            <a:r>
              <a:rPr lang="en-US" dirty="0" smtClean="0"/>
              <a:t>Functions avoid the need to </a:t>
            </a:r>
            <a:r>
              <a:rPr lang="en-US" i="1" dirty="0" smtClean="0"/>
              <a:t>reinvent the wheel</a:t>
            </a:r>
            <a:endParaRPr lang="en-US" dirty="0" smtClean="0"/>
          </a:p>
          <a:p>
            <a:pPr lvl="1"/>
            <a:r>
              <a:rPr lang="en-US" dirty="0" smtClean="0"/>
              <a:t>E.g., someone else has already authored the trigonometric functions</a:t>
            </a:r>
            <a:endParaRPr lang="en-US" i="1"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77665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Libraries</a:t>
            </a:r>
            <a:endParaRPr lang="en-CA" dirty="0"/>
          </a:p>
        </p:txBody>
      </p:sp>
      <p:sp>
        <p:nvSpPr>
          <p:cNvPr id="3" name="Content Placeholder 2"/>
          <p:cNvSpPr>
            <a:spLocks noGrp="1"/>
          </p:cNvSpPr>
          <p:nvPr>
            <p:ph idx="1"/>
          </p:nvPr>
        </p:nvSpPr>
        <p:spPr/>
        <p:txBody>
          <a:bodyPr/>
          <a:lstStyle/>
          <a:p>
            <a:r>
              <a:rPr lang="en-US" dirty="0" smtClean="0"/>
              <a:t>The solution for collecting related functions together for re-use in C++ is a </a:t>
            </a:r>
            <a:r>
              <a:rPr lang="en-US" i="1" dirty="0" smtClean="0"/>
              <a:t>library</a:t>
            </a:r>
            <a:endParaRPr lang="en-US" dirty="0" smtClean="0"/>
          </a:p>
          <a:p>
            <a:pPr lvl="1"/>
            <a:r>
              <a:rPr lang="en-US" dirty="0" smtClean="0"/>
              <a:t>Suppose you need information on something:</a:t>
            </a:r>
          </a:p>
          <a:p>
            <a:pPr lvl="2"/>
            <a:r>
              <a:rPr lang="en-US" dirty="0" smtClean="0"/>
              <a:t>You go to an appropriate library, and access that book</a:t>
            </a:r>
          </a:p>
          <a:p>
            <a:pPr lvl="1"/>
            <a:endParaRPr lang="en-US" dirty="0" smtClean="0"/>
          </a:p>
          <a:p>
            <a:pPr lvl="1"/>
            <a:r>
              <a:rPr lang="en-US" dirty="0" smtClean="0"/>
              <a:t>A C++ library can be</a:t>
            </a:r>
          </a:p>
          <a:p>
            <a:pPr lvl="2"/>
            <a:r>
              <a:rPr lang="en-US" dirty="0" smtClean="0"/>
              <a:t>A collection of functions that you can call from your program</a:t>
            </a:r>
          </a:p>
          <a:p>
            <a:pPr lvl="2"/>
            <a:r>
              <a:rPr lang="en-US" dirty="0" smtClean="0"/>
              <a:t>A collection of global variables you can access</a:t>
            </a:r>
          </a:p>
          <a:p>
            <a:pPr lvl="2"/>
            <a:r>
              <a:rPr lang="en-US" dirty="0" smtClean="0"/>
              <a:t>Other objects and classes associated with object-oriented design</a:t>
            </a:r>
          </a:p>
          <a:p>
            <a:pPr lvl="3"/>
            <a:r>
              <a:rPr lang="en-US" dirty="0" smtClean="0"/>
              <a:t>We will see this later in this course</a:t>
            </a:r>
            <a:endParaRPr lang="en-CA" dirty="0" smtClean="0"/>
          </a:p>
        </p:txBody>
      </p:sp>
    </p:spTree>
    <p:custDataLst>
      <p:tags r:id="rId1"/>
    </p:custDataLst>
    <p:extLst>
      <p:ext uri="{BB962C8B-B14F-4D97-AF65-F5344CB8AC3E}">
        <p14:creationId xmlns:p14="http://schemas.microsoft.com/office/powerpoint/2010/main" val="3669044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Libraries</a:t>
            </a:r>
            <a:endParaRPr lang="en-CA" dirty="0"/>
          </a:p>
        </p:txBody>
      </p:sp>
      <p:sp>
        <p:nvSpPr>
          <p:cNvPr id="3" name="Content Placeholder 2"/>
          <p:cNvSpPr>
            <a:spLocks noGrp="1"/>
          </p:cNvSpPr>
          <p:nvPr>
            <p:ph idx="1"/>
          </p:nvPr>
        </p:nvSpPr>
        <p:spPr/>
        <p:txBody>
          <a:bodyPr/>
          <a:lstStyle/>
          <a:p>
            <a:r>
              <a:rPr lang="en-US" dirty="0" smtClean="0"/>
              <a:t>We </a:t>
            </a:r>
            <a:r>
              <a:rPr lang="en-US" dirty="0"/>
              <a:t>will examine the C math library</a:t>
            </a:r>
          </a:p>
          <a:p>
            <a:pPr lvl="1"/>
            <a:r>
              <a:rPr lang="en-US" dirty="0"/>
              <a:t>This is a collection of mathematical constants and </a:t>
            </a:r>
            <a:r>
              <a:rPr lang="en-US" dirty="0" smtClean="0"/>
              <a:t>functions</a:t>
            </a:r>
          </a:p>
          <a:p>
            <a:pPr lvl="1"/>
            <a:endParaRPr lang="en-US" dirty="0"/>
          </a:p>
          <a:p>
            <a:r>
              <a:rPr lang="en-US" dirty="0" smtClean="0"/>
              <a:t>You access the C math library by including</a:t>
            </a:r>
          </a:p>
          <a:p>
            <a:pPr marL="0" indent="0">
              <a:buNone/>
            </a:pPr>
            <a:r>
              <a:rPr lang="en-US" dirty="0">
                <a:latin typeface="Consolas" panose="020B0609020204030204" pitchFamily="49" charset="0"/>
              </a:rPr>
              <a:t>	</a:t>
            </a:r>
            <a:r>
              <a:rPr lang="en-US" dirty="0" smtClean="0">
                <a:latin typeface="Consolas" panose="020B0609020204030204" pitchFamily="49" charset="0"/>
              </a:rPr>
              <a:t>#include &lt;</a:t>
            </a:r>
            <a:r>
              <a:rPr lang="en-US" dirty="0" err="1" smtClean="0">
                <a:latin typeface="Consolas" panose="020B0609020204030204" pitchFamily="49" charset="0"/>
              </a:rPr>
              <a:t>cmath</a:t>
            </a:r>
            <a:r>
              <a:rPr lang="en-US" dirty="0" smtClean="0">
                <a:latin typeface="Consolas" panose="020B0609020204030204" pitchFamily="49" charset="0"/>
              </a:rPr>
              <a:t>&gt;</a:t>
            </a:r>
            <a:endParaRPr lang="en-US" dirty="0">
              <a:latin typeface="Consolas" panose="020B0609020204030204" pitchFamily="49" charset="0"/>
            </a:endParaRPr>
          </a:p>
          <a:p>
            <a:pPr lvl="3"/>
            <a:endParaRPr lang="en-US" dirty="0" smtClean="0"/>
          </a:p>
          <a:p>
            <a:r>
              <a:rPr lang="en-US" dirty="0" smtClean="0"/>
              <a:t>As you may guess, </a:t>
            </a:r>
            <a:r>
              <a:rPr lang="en-US" dirty="0" err="1" smtClean="0">
                <a:latin typeface="Consolas" panose="020B0609020204030204" pitchFamily="49" charset="0"/>
              </a:rPr>
              <a:t>iostream</a:t>
            </a:r>
            <a:r>
              <a:rPr lang="en-US" dirty="0" smtClean="0"/>
              <a:t> is another library</a:t>
            </a:r>
            <a:endParaRPr lang="en-US" dirty="0"/>
          </a:p>
          <a:p>
            <a:pPr marL="0" indent="0">
              <a:buNone/>
            </a:pPr>
            <a:r>
              <a:rPr lang="en-US" dirty="0">
                <a:latin typeface="Consolas" panose="020B0609020204030204" pitchFamily="49" charset="0"/>
              </a:rPr>
              <a:t>	#include </a:t>
            </a:r>
            <a:r>
              <a:rPr lang="en-US" dirty="0" smtClean="0">
                <a:latin typeface="Consolas" panose="020B0609020204030204" pitchFamily="49" charset="0"/>
              </a:rPr>
              <a:t>&lt;</a:t>
            </a:r>
            <a:r>
              <a:rPr lang="en-US" dirty="0" err="1" smtClean="0">
                <a:latin typeface="Consolas" panose="020B0609020204030204" pitchFamily="49" charset="0"/>
              </a:rPr>
              <a:t>iostream</a:t>
            </a:r>
            <a:r>
              <a:rPr lang="en-US" dirty="0" smtClean="0">
                <a:latin typeface="Consolas" panose="020B0609020204030204" pitchFamily="49" charset="0"/>
              </a:rPr>
              <a:t>&gt;</a:t>
            </a:r>
            <a:endParaRPr lang="en-US" dirty="0">
              <a:latin typeface="Consolas" panose="020B0609020204030204" pitchFamily="49" charset="0"/>
            </a:endParaRPr>
          </a:p>
          <a:p>
            <a:pPr lvl="3"/>
            <a:endParaRPr lang="en-US" dirty="0"/>
          </a:p>
          <a:p>
            <a:pPr lvl="2"/>
            <a:endParaRPr lang="en-US" dirty="0" smtClean="0"/>
          </a:p>
          <a:p>
            <a:pPr lvl="2"/>
            <a:endParaRPr lang="en-CA" dirty="0" smtClean="0"/>
          </a:p>
        </p:txBody>
      </p:sp>
    </p:spTree>
    <p:custDataLst>
      <p:tags r:id="rId1"/>
    </p:custDataLst>
    <p:extLst>
      <p:ext uri="{BB962C8B-B14F-4D97-AF65-F5344CB8AC3E}">
        <p14:creationId xmlns:p14="http://schemas.microsoft.com/office/powerpoint/2010/main" val="23119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Global variables</a:t>
            </a:r>
            <a:endParaRPr lang="en-CA" dirty="0"/>
          </a:p>
        </p:txBody>
      </p:sp>
      <p:sp>
        <p:nvSpPr>
          <p:cNvPr id="3" name="Content Placeholder 2"/>
          <p:cNvSpPr>
            <a:spLocks noGrp="1"/>
          </p:cNvSpPr>
          <p:nvPr>
            <p:ph idx="1"/>
          </p:nvPr>
        </p:nvSpPr>
        <p:spPr/>
        <p:txBody>
          <a:bodyPr/>
          <a:lstStyle/>
          <a:p>
            <a:r>
              <a:rPr lang="en-US" dirty="0" smtClean="0"/>
              <a:t>First, the global variables, all of type </a:t>
            </a:r>
            <a:r>
              <a:rPr lang="en-US" dirty="0" smtClean="0">
                <a:latin typeface="Consolas" panose="020B0609020204030204" pitchFamily="49" charset="0"/>
              </a:rPr>
              <a:t>double</a:t>
            </a:r>
            <a:r>
              <a:rPr lang="en-US" dirty="0" smtClean="0"/>
              <a:t>:</a:t>
            </a:r>
          </a:p>
        </p:txBody>
      </p:sp>
      <p:graphicFrame>
        <p:nvGraphicFramePr>
          <p:cNvPr id="9" name="Table 8"/>
          <p:cNvGraphicFramePr>
            <a:graphicFrameLocks noGrp="1"/>
          </p:cNvGraphicFramePr>
          <p:nvPr>
            <p:extLst>
              <p:ext uri="{D42A27DB-BD31-4B8C-83A1-F6EECF244321}">
                <p14:modId xmlns:p14="http://schemas.microsoft.com/office/powerpoint/2010/main" val="2852928888"/>
              </p:ext>
            </p:extLst>
          </p:nvPr>
        </p:nvGraphicFramePr>
        <p:xfrm>
          <a:off x="1619672" y="1971262"/>
          <a:ext cx="5472608" cy="482092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370840">
                <a:tc>
                  <a:txBody>
                    <a:bodyPr/>
                    <a:lstStyle/>
                    <a:p>
                      <a:pPr algn="l" fontAlgn="t"/>
                      <a:r>
                        <a:rPr lang="en-CA" sz="1700" dirty="0">
                          <a:effectLst/>
                          <a:latin typeface="Consolas" panose="020B0609020204030204" pitchFamily="49" charset="0"/>
                        </a:rPr>
                        <a:t>M_E</a:t>
                      </a:r>
                    </a:p>
                  </a:txBody>
                  <a:tcPr marL="84047" marR="84047" marT="42023" marB="42023"/>
                </a:tc>
                <a:tc>
                  <a:txBody>
                    <a:bodyPr/>
                    <a:lstStyle/>
                    <a:p>
                      <a:r>
                        <a:rPr lang="en-US" i="1" dirty="0" smtClean="0">
                          <a:latin typeface="Times New Roman" panose="02020603050405020304" pitchFamily="18" charset="0"/>
                          <a:cs typeface="Times New Roman" panose="02020603050405020304" pitchFamily="18" charset="0"/>
                        </a:rPr>
                        <a:t>e</a:t>
                      </a:r>
                      <a:endParaRPr lang="en-CA" i="1"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2.71828182845904523536</a:t>
                      </a:r>
                    </a:p>
                  </a:txBody>
                  <a:tcPr marL="84047" marR="84047" marT="42023" marB="42023"/>
                </a:tc>
                <a:extLst>
                  <a:ext uri="{0D108BD9-81ED-4DB2-BD59-A6C34878D82A}">
                    <a16:rowId xmlns:a16="http://schemas.microsoft.com/office/drawing/2014/main" val="10000"/>
                  </a:ext>
                </a:extLst>
              </a:tr>
              <a:tr h="370840">
                <a:tc>
                  <a:txBody>
                    <a:bodyPr/>
                    <a:lstStyle/>
                    <a:p>
                      <a:pPr algn="l" fontAlgn="t"/>
                      <a:r>
                        <a:rPr lang="en-CA" sz="1700" dirty="0">
                          <a:effectLst/>
                          <a:latin typeface="Consolas" panose="020B0609020204030204" pitchFamily="49" charset="0"/>
                        </a:rPr>
                        <a:t>M_LOG2E</a:t>
                      </a:r>
                    </a:p>
                  </a:txBody>
                  <a:tcPr marL="84047" marR="84047" marT="42023" marB="42023"/>
                </a:tc>
                <a:tc>
                  <a:txBody>
                    <a:bodyPr/>
                    <a:lstStyle/>
                    <a:p>
                      <a:r>
                        <a:rPr lang="en-US" dirty="0" smtClean="0">
                          <a:latin typeface="Times New Roman" panose="02020603050405020304" pitchFamily="18" charset="0"/>
                          <a:cs typeface="Times New Roman" panose="02020603050405020304" pitchFamily="18" charset="0"/>
                        </a:rPr>
                        <a:t>log</a:t>
                      </a:r>
                      <a:r>
                        <a:rPr lang="en-US" baseline="-25000" dirty="0" smtClean="0">
                          <a:latin typeface="Times New Roman" panose="02020603050405020304" pitchFamily="18" charset="0"/>
                          <a:cs typeface="Times New Roman" panose="02020603050405020304" pitchFamily="18" charset="0"/>
                        </a:rPr>
                        <a:t>2</a:t>
                      </a:r>
                      <a:r>
                        <a:rPr lang="en-US" baseline="0" dirty="0" smtClean="0">
                          <a:latin typeface="Times New Roman" panose="02020603050405020304" pitchFamily="18" charset="0"/>
                          <a:cs typeface="Times New Roman" panose="02020603050405020304" pitchFamily="18" charset="0"/>
                        </a:rPr>
                        <a:t>(</a:t>
                      </a:r>
                      <a:r>
                        <a:rPr lang="en-US" i="1" baseline="0" dirty="0" smtClean="0">
                          <a:latin typeface="Times New Roman" panose="02020603050405020304" pitchFamily="18" charset="0"/>
                          <a:cs typeface="Times New Roman" panose="02020603050405020304" pitchFamily="18" charset="0"/>
                        </a:rPr>
                        <a:t>e</a:t>
                      </a:r>
                      <a:r>
                        <a:rPr lang="en-US" i="0" baseline="0" dirty="0" smtClean="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1.44269504088896340736</a:t>
                      </a:r>
                    </a:p>
                  </a:txBody>
                  <a:tcPr marL="84047" marR="84047" marT="42023" marB="42023"/>
                </a:tc>
                <a:extLst>
                  <a:ext uri="{0D108BD9-81ED-4DB2-BD59-A6C34878D82A}">
                    <a16:rowId xmlns:a16="http://schemas.microsoft.com/office/drawing/2014/main" val="10001"/>
                  </a:ext>
                </a:extLst>
              </a:tr>
              <a:tr h="370840">
                <a:tc>
                  <a:txBody>
                    <a:bodyPr/>
                    <a:lstStyle/>
                    <a:p>
                      <a:pPr algn="l" fontAlgn="t"/>
                      <a:r>
                        <a:rPr lang="en-CA" sz="1700" dirty="0">
                          <a:effectLst/>
                          <a:latin typeface="Consolas" panose="020B0609020204030204" pitchFamily="49" charset="0"/>
                        </a:rPr>
                        <a:t>M_LOG10E</a:t>
                      </a:r>
                    </a:p>
                  </a:txBody>
                  <a:tcPr marL="84047" marR="84047" marT="42023" marB="42023"/>
                </a:tc>
                <a:tc>
                  <a:txBody>
                    <a:bodyPr/>
                    <a:lstStyle/>
                    <a:p>
                      <a:r>
                        <a:rPr lang="en-US" dirty="0" smtClean="0">
                          <a:latin typeface="Times New Roman" panose="02020603050405020304" pitchFamily="18" charset="0"/>
                          <a:cs typeface="Times New Roman" panose="02020603050405020304" pitchFamily="18" charset="0"/>
                        </a:rPr>
                        <a:t>log</a:t>
                      </a:r>
                      <a:r>
                        <a:rPr lang="en-US" baseline="-25000" dirty="0" smtClean="0">
                          <a:latin typeface="Times New Roman" panose="02020603050405020304" pitchFamily="18" charset="0"/>
                          <a:cs typeface="Times New Roman" panose="02020603050405020304" pitchFamily="18" charset="0"/>
                        </a:rPr>
                        <a:t>10</a:t>
                      </a:r>
                      <a:r>
                        <a:rPr lang="en-US" baseline="0" dirty="0" smtClean="0">
                          <a:latin typeface="Times New Roman" panose="02020603050405020304" pitchFamily="18" charset="0"/>
                          <a:cs typeface="Times New Roman" panose="02020603050405020304" pitchFamily="18" charset="0"/>
                        </a:rPr>
                        <a:t>(</a:t>
                      </a:r>
                      <a:r>
                        <a:rPr lang="en-US" i="1" baseline="0" dirty="0" smtClean="0">
                          <a:latin typeface="Times New Roman" panose="02020603050405020304" pitchFamily="18" charset="0"/>
                          <a:cs typeface="Times New Roman" panose="02020603050405020304" pitchFamily="18" charset="0"/>
                        </a:rPr>
                        <a:t>e</a:t>
                      </a:r>
                      <a:r>
                        <a:rPr lang="en-US" i="0" baseline="0" dirty="0" smtClean="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0.434294481903251827651</a:t>
                      </a:r>
                    </a:p>
                  </a:txBody>
                  <a:tcPr marL="84047" marR="84047" marT="42023" marB="42023"/>
                </a:tc>
                <a:extLst>
                  <a:ext uri="{0D108BD9-81ED-4DB2-BD59-A6C34878D82A}">
                    <a16:rowId xmlns:a16="http://schemas.microsoft.com/office/drawing/2014/main" val="10002"/>
                  </a:ext>
                </a:extLst>
              </a:tr>
              <a:tr h="370840">
                <a:tc>
                  <a:txBody>
                    <a:bodyPr/>
                    <a:lstStyle/>
                    <a:p>
                      <a:pPr algn="l" fontAlgn="t"/>
                      <a:r>
                        <a:rPr lang="en-CA" sz="1700" dirty="0">
                          <a:effectLst/>
                          <a:latin typeface="Consolas" panose="020B0609020204030204" pitchFamily="49" charset="0"/>
                        </a:rPr>
                        <a:t>M_LN2</a:t>
                      </a:r>
                    </a:p>
                  </a:txBody>
                  <a:tcPr marL="84047" marR="84047" marT="42023" marB="42023"/>
                </a:tc>
                <a:tc>
                  <a:txBody>
                    <a:bodyPr/>
                    <a:lstStyle/>
                    <a:p>
                      <a:r>
                        <a:rPr lang="en-US" dirty="0" smtClean="0">
                          <a:latin typeface="Times New Roman" panose="02020603050405020304" pitchFamily="18" charset="0"/>
                          <a:cs typeface="Times New Roman" panose="02020603050405020304" pitchFamily="18" charset="0"/>
                        </a:rPr>
                        <a:t>ln(2)</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0.693147180559945309417</a:t>
                      </a:r>
                    </a:p>
                  </a:txBody>
                  <a:tcPr marL="84047" marR="84047" marT="42023" marB="42023"/>
                </a:tc>
                <a:extLst>
                  <a:ext uri="{0D108BD9-81ED-4DB2-BD59-A6C34878D82A}">
                    <a16:rowId xmlns:a16="http://schemas.microsoft.com/office/drawing/2014/main" val="10003"/>
                  </a:ext>
                </a:extLst>
              </a:tr>
              <a:tr h="370840">
                <a:tc>
                  <a:txBody>
                    <a:bodyPr/>
                    <a:lstStyle/>
                    <a:p>
                      <a:pPr algn="l" fontAlgn="t"/>
                      <a:r>
                        <a:rPr lang="en-CA" sz="1700" dirty="0">
                          <a:effectLst/>
                          <a:latin typeface="Consolas" panose="020B0609020204030204" pitchFamily="49" charset="0"/>
                        </a:rPr>
                        <a:t>M_LN10</a:t>
                      </a:r>
                    </a:p>
                  </a:txBody>
                  <a:tcPr marL="84047" marR="84047" marT="42023" marB="42023"/>
                </a:tc>
                <a:tc>
                  <a:txBody>
                    <a:bodyPr/>
                    <a:lstStyle/>
                    <a:p>
                      <a:r>
                        <a:rPr lang="en-US" dirty="0" smtClean="0">
                          <a:latin typeface="Times New Roman" panose="02020603050405020304" pitchFamily="18" charset="0"/>
                          <a:cs typeface="Times New Roman" panose="02020603050405020304" pitchFamily="18" charset="0"/>
                        </a:rPr>
                        <a:t>ln(10)</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2.30258509299404568402</a:t>
                      </a:r>
                    </a:p>
                  </a:txBody>
                  <a:tcPr marL="84047" marR="84047" marT="42023" marB="42023"/>
                </a:tc>
                <a:extLst>
                  <a:ext uri="{0D108BD9-81ED-4DB2-BD59-A6C34878D82A}">
                    <a16:rowId xmlns:a16="http://schemas.microsoft.com/office/drawing/2014/main" val="10004"/>
                  </a:ext>
                </a:extLst>
              </a:tr>
              <a:tr h="370840">
                <a:tc>
                  <a:txBody>
                    <a:bodyPr/>
                    <a:lstStyle/>
                    <a:p>
                      <a:pPr algn="l" fontAlgn="t"/>
                      <a:r>
                        <a:rPr lang="en-CA" sz="1700" dirty="0">
                          <a:effectLst/>
                          <a:latin typeface="Consolas" panose="020B0609020204030204" pitchFamily="49" charset="0"/>
                        </a:rPr>
                        <a:t>M_PI</a:t>
                      </a:r>
                    </a:p>
                  </a:txBody>
                  <a:tcPr marL="84047" marR="84047" marT="42023" marB="42023"/>
                </a:tc>
                <a:tc>
                  <a:txBody>
                    <a:bodyPr/>
                    <a:lstStyle/>
                    <a:p>
                      <a:r>
                        <a:rPr lang="en-US" i="1" dirty="0" smtClean="0">
                          <a:latin typeface="Symbol" panose="05050102010706020507" pitchFamily="18" charset="2"/>
                          <a:cs typeface="Times New Roman" panose="02020603050405020304" pitchFamily="18" charset="0"/>
                        </a:rPr>
                        <a:t>p</a:t>
                      </a:r>
                      <a:endParaRPr lang="en-CA" i="1" dirty="0">
                        <a:latin typeface="Symbol" panose="05050102010706020507" pitchFamily="18" charset="2"/>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3.14159265358979323846</a:t>
                      </a:r>
                    </a:p>
                  </a:txBody>
                  <a:tcPr marL="84047" marR="84047" marT="42023" marB="42023"/>
                </a:tc>
                <a:extLst>
                  <a:ext uri="{0D108BD9-81ED-4DB2-BD59-A6C34878D82A}">
                    <a16:rowId xmlns:a16="http://schemas.microsoft.com/office/drawing/2014/main" val="10005"/>
                  </a:ext>
                </a:extLst>
              </a:tr>
              <a:tr h="370840">
                <a:tc>
                  <a:txBody>
                    <a:bodyPr/>
                    <a:lstStyle/>
                    <a:p>
                      <a:pPr algn="l" fontAlgn="t"/>
                      <a:r>
                        <a:rPr lang="en-CA" sz="1700" dirty="0">
                          <a:effectLst/>
                          <a:latin typeface="Consolas" panose="020B0609020204030204" pitchFamily="49" charset="0"/>
                        </a:rPr>
                        <a:t>M_PI_2</a:t>
                      </a:r>
                    </a:p>
                  </a:txBody>
                  <a:tcPr marL="84047" marR="84047" marT="42023" marB="42023"/>
                </a:tc>
                <a:tc>
                  <a:txBody>
                    <a:bodyPr/>
                    <a:lstStyle/>
                    <a:p>
                      <a:r>
                        <a:rPr lang="en-US" i="1" dirty="0" smtClean="0">
                          <a:latin typeface="Symbol" panose="05050102010706020507" pitchFamily="18" charset="2"/>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1.57079632679489661923</a:t>
                      </a:r>
                    </a:p>
                  </a:txBody>
                  <a:tcPr marL="84047" marR="84047" marT="42023" marB="42023"/>
                </a:tc>
                <a:extLst>
                  <a:ext uri="{0D108BD9-81ED-4DB2-BD59-A6C34878D82A}">
                    <a16:rowId xmlns:a16="http://schemas.microsoft.com/office/drawing/2014/main" val="10006"/>
                  </a:ext>
                </a:extLst>
              </a:tr>
              <a:tr h="370840">
                <a:tc>
                  <a:txBody>
                    <a:bodyPr/>
                    <a:lstStyle/>
                    <a:p>
                      <a:pPr algn="l" fontAlgn="t"/>
                      <a:r>
                        <a:rPr lang="en-CA" sz="1700" dirty="0" smtClean="0">
                          <a:effectLst/>
                          <a:latin typeface="Consolas" panose="020B0609020204030204" pitchFamily="49" charset="0"/>
                        </a:rPr>
                        <a:t>M_PI_4</a:t>
                      </a:r>
                      <a:endParaRPr lang="en-CA" sz="1700" dirty="0">
                        <a:effectLst/>
                        <a:latin typeface="Consolas" panose="020B0609020204030204" pitchFamily="49" charset="0"/>
                      </a:endParaRPr>
                    </a:p>
                  </a:txBody>
                  <a:tcPr marL="84047" marR="84047" marT="42023" marB="42023"/>
                </a:tc>
                <a:tc>
                  <a:txBody>
                    <a:bodyPr/>
                    <a:lstStyle/>
                    <a:p>
                      <a:r>
                        <a:rPr lang="en-US" i="1" dirty="0" smtClean="0">
                          <a:latin typeface="Symbol" panose="05050102010706020507" pitchFamily="18" charset="2"/>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/4</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0.785398163397448309616</a:t>
                      </a:r>
                    </a:p>
                  </a:txBody>
                  <a:tcPr marL="84047" marR="84047" marT="42023" marB="42023"/>
                </a:tc>
                <a:extLst>
                  <a:ext uri="{0D108BD9-81ED-4DB2-BD59-A6C34878D82A}">
                    <a16:rowId xmlns:a16="http://schemas.microsoft.com/office/drawing/2014/main" val="10007"/>
                  </a:ext>
                </a:extLst>
              </a:tr>
              <a:tr h="370840">
                <a:tc>
                  <a:txBody>
                    <a:bodyPr/>
                    <a:lstStyle/>
                    <a:p>
                      <a:pPr algn="l" fontAlgn="t"/>
                      <a:r>
                        <a:rPr lang="en-CA" sz="1700" dirty="0">
                          <a:effectLst/>
                          <a:latin typeface="Consolas" panose="020B0609020204030204" pitchFamily="49" charset="0"/>
                        </a:rPr>
                        <a:t>M_1_PI</a:t>
                      </a:r>
                    </a:p>
                  </a:txBody>
                  <a:tcPr marL="84047" marR="84047" marT="42023" marB="42023"/>
                </a:tc>
                <a:tc>
                  <a:txBody>
                    <a:bodyPr/>
                    <a:lstStyle/>
                    <a:p>
                      <a:r>
                        <a:rPr lang="en-US" dirty="0" smtClean="0">
                          <a:latin typeface="Times New Roman" panose="02020603050405020304" pitchFamily="18" charset="0"/>
                          <a:cs typeface="Times New Roman" panose="02020603050405020304" pitchFamily="18" charset="0"/>
                        </a:rPr>
                        <a:t>1/</a:t>
                      </a:r>
                      <a:r>
                        <a:rPr lang="en-US" i="1" dirty="0" smtClean="0">
                          <a:latin typeface="Symbol" panose="05050102010706020507" pitchFamily="18" charset="2"/>
                          <a:cs typeface="Times New Roman" panose="02020603050405020304" pitchFamily="18" charset="0"/>
                        </a:rPr>
                        <a:t>p</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0.318309886183790671538</a:t>
                      </a:r>
                    </a:p>
                  </a:txBody>
                  <a:tcPr marL="84047" marR="84047" marT="42023" marB="42023"/>
                </a:tc>
                <a:extLst>
                  <a:ext uri="{0D108BD9-81ED-4DB2-BD59-A6C34878D82A}">
                    <a16:rowId xmlns:a16="http://schemas.microsoft.com/office/drawing/2014/main" val="10008"/>
                  </a:ext>
                </a:extLst>
              </a:tr>
              <a:tr h="370840">
                <a:tc>
                  <a:txBody>
                    <a:bodyPr/>
                    <a:lstStyle/>
                    <a:p>
                      <a:pPr algn="l" fontAlgn="t"/>
                      <a:r>
                        <a:rPr lang="en-CA" sz="1700" dirty="0">
                          <a:effectLst/>
                          <a:latin typeface="Consolas" panose="020B0609020204030204" pitchFamily="49" charset="0"/>
                        </a:rPr>
                        <a:t>M_2_PI</a:t>
                      </a:r>
                    </a:p>
                  </a:txBody>
                  <a:tcPr marL="84047" marR="84047" marT="42023" marB="42023"/>
                </a:tc>
                <a:tc>
                  <a:txBody>
                    <a:bodyPr/>
                    <a:lstStyle/>
                    <a:p>
                      <a:r>
                        <a:rPr lang="en-US" dirty="0" smtClean="0">
                          <a:latin typeface="Times New Roman" panose="02020603050405020304" pitchFamily="18" charset="0"/>
                          <a:cs typeface="Times New Roman" panose="02020603050405020304" pitchFamily="18" charset="0"/>
                        </a:rPr>
                        <a:t>2/</a:t>
                      </a:r>
                      <a:r>
                        <a:rPr lang="en-US" i="1" dirty="0" smtClean="0">
                          <a:latin typeface="Symbol" panose="05050102010706020507" pitchFamily="18" charset="2"/>
                          <a:cs typeface="Times New Roman" panose="02020603050405020304" pitchFamily="18" charset="0"/>
                        </a:rPr>
                        <a:t>p</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0.636619772367581343076</a:t>
                      </a:r>
                    </a:p>
                  </a:txBody>
                  <a:tcPr marL="84047" marR="84047" marT="42023" marB="42023"/>
                </a:tc>
                <a:extLst>
                  <a:ext uri="{0D108BD9-81ED-4DB2-BD59-A6C34878D82A}">
                    <a16:rowId xmlns:a16="http://schemas.microsoft.com/office/drawing/2014/main" val="10009"/>
                  </a:ext>
                </a:extLst>
              </a:tr>
              <a:tr h="370840">
                <a:tc>
                  <a:txBody>
                    <a:bodyPr/>
                    <a:lstStyle/>
                    <a:p>
                      <a:pPr algn="l" fontAlgn="t"/>
                      <a:r>
                        <a:rPr lang="en-CA" sz="1700" dirty="0">
                          <a:effectLst/>
                          <a:latin typeface="Consolas" panose="020B0609020204030204" pitchFamily="49" charset="0"/>
                        </a:rPr>
                        <a:t>M_2_SQRTPI</a:t>
                      </a:r>
                    </a:p>
                  </a:txBody>
                  <a:tcPr marL="84047" marR="84047" marT="42023" marB="42023"/>
                </a:tc>
                <a:tc>
                  <a:txBody>
                    <a:bodyPr/>
                    <a:lstStyle/>
                    <a:p>
                      <a:r>
                        <a:rPr lang="en-US" dirty="0" smtClean="0">
                          <a:latin typeface="Times New Roman" panose="02020603050405020304" pitchFamily="18" charset="0"/>
                          <a:cs typeface="Times New Roman" panose="02020603050405020304" pitchFamily="18" charset="0"/>
                        </a:rPr>
                        <a:t>2/√</a:t>
                      </a:r>
                      <a:r>
                        <a:rPr lang="en-US" i="1" dirty="0" smtClean="0">
                          <a:latin typeface="Symbol" panose="05050102010706020507" pitchFamily="18" charset="2"/>
                          <a:cs typeface="Times New Roman" panose="02020603050405020304" pitchFamily="18" charset="0"/>
                        </a:rPr>
                        <a:t>p</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1.12837916709551257390</a:t>
                      </a:r>
                    </a:p>
                  </a:txBody>
                  <a:tcPr marL="84047" marR="84047" marT="42023" marB="42023"/>
                </a:tc>
                <a:extLst>
                  <a:ext uri="{0D108BD9-81ED-4DB2-BD59-A6C34878D82A}">
                    <a16:rowId xmlns:a16="http://schemas.microsoft.com/office/drawing/2014/main" val="10010"/>
                  </a:ext>
                </a:extLst>
              </a:tr>
              <a:tr h="370840">
                <a:tc>
                  <a:txBody>
                    <a:bodyPr/>
                    <a:lstStyle/>
                    <a:p>
                      <a:pPr algn="l" fontAlgn="t"/>
                      <a:r>
                        <a:rPr lang="en-CA" sz="1700" dirty="0">
                          <a:effectLst/>
                          <a:latin typeface="Consolas" panose="020B0609020204030204" pitchFamily="49" charset="0"/>
                        </a:rPr>
                        <a:t>M_SQRT2</a:t>
                      </a:r>
                    </a:p>
                  </a:txBody>
                  <a:tcPr marL="84047" marR="84047" marT="42023" marB="42023"/>
                </a:tc>
                <a:tc>
                  <a:txBody>
                    <a:bodyPr/>
                    <a:lstStyle/>
                    <a:p>
                      <a:r>
                        <a:rPr lang="en-US"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1.41421356237309504880</a:t>
                      </a:r>
                    </a:p>
                  </a:txBody>
                  <a:tcPr marL="84047" marR="84047" marT="42023" marB="42023"/>
                </a:tc>
                <a:extLst>
                  <a:ext uri="{0D108BD9-81ED-4DB2-BD59-A6C34878D82A}">
                    <a16:rowId xmlns:a16="http://schemas.microsoft.com/office/drawing/2014/main" val="10011"/>
                  </a:ext>
                </a:extLst>
              </a:tr>
              <a:tr h="370840">
                <a:tc>
                  <a:txBody>
                    <a:bodyPr/>
                    <a:lstStyle/>
                    <a:p>
                      <a:pPr algn="l" fontAlgn="t"/>
                      <a:r>
                        <a:rPr lang="en-CA" sz="1700" dirty="0" smtClean="0">
                          <a:effectLst/>
                          <a:latin typeface="Consolas" panose="020B0609020204030204" pitchFamily="49" charset="0"/>
                        </a:rPr>
                        <a:t>M_SQRT1_2</a:t>
                      </a:r>
                      <a:endParaRPr lang="en-CA" sz="1700" dirty="0">
                        <a:effectLst/>
                        <a:latin typeface="Consolas" panose="020B0609020204030204" pitchFamily="49" charset="0"/>
                      </a:endParaRPr>
                    </a:p>
                  </a:txBody>
                  <a:tcPr marL="84047" marR="84047" marT="42023" marB="42023"/>
                </a:tc>
                <a:tc>
                  <a:txBody>
                    <a:bodyPr/>
                    <a:lstStyle/>
                    <a:p>
                      <a:r>
                        <a:rPr lang="en-US" dirty="0" smtClean="0">
                          <a:latin typeface="Times New Roman" panose="02020603050405020304" pitchFamily="18" charset="0"/>
                          <a:cs typeface="Times New Roman" panose="02020603050405020304" pitchFamily="18" charset="0"/>
                        </a:rPr>
                        <a:t>1/√2</a:t>
                      </a:r>
                      <a:endParaRPr lang="en-CA" dirty="0">
                        <a:latin typeface="Times New Roman" panose="02020603050405020304" pitchFamily="18" charset="0"/>
                        <a:cs typeface="Times New Roman" panose="02020603050405020304" pitchFamily="18" charset="0"/>
                      </a:endParaRPr>
                    </a:p>
                  </a:txBody>
                  <a:tcPr/>
                </a:tc>
                <a:tc>
                  <a:txBody>
                    <a:bodyPr/>
                    <a:lstStyle/>
                    <a:p>
                      <a:pPr algn="l" fontAlgn="t"/>
                      <a:r>
                        <a:rPr lang="en-CA" sz="1700" dirty="0">
                          <a:effectLst/>
                          <a:latin typeface="Times New Roman" panose="02020603050405020304" pitchFamily="18" charset="0"/>
                          <a:cs typeface="Times New Roman" panose="02020603050405020304" pitchFamily="18" charset="0"/>
                        </a:rPr>
                        <a:t>0.707106781186547524401</a:t>
                      </a:r>
                    </a:p>
                  </a:txBody>
                  <a:tcPr marL="84047" marR="84047" marT="42023" marB="42023"/>
                </a:tc>
                <a:extLst>
                  <a:ext uri="{0D108BD9-81ED-4DB2-BD59-A6C34878D82A}">
                    <a16:rowId xmlns:a16="http://schemas.microsoft.com/office/drawing/2014/main" val="10012"/>
                  </a:ext>
                </a:extLst>
              </a:tr>
            </a:tbl>
          </a:graphicData>
        </a:graphic>
      </p:graphicFrame>
      <p:sp>
        <p:nvSpPr>
          <p:cNvPr id="10" name="Rounded Rectangle 9"/>
          <p:cNvSpPr/>
          <p:nvPr/>
        </p:nvSpPr>
        <p:spPr>
          <a:xfrm>
            <a:off x="1619672" y="3799431"/>
            <a:ext cx="532859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426108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These can be used in a program:</a:t>
            </a:r>
          </a:p>
          <a:p>
            <a:pPr marL="800100" lvl="2" indent="0">
              <a:buNone/>
            </a:pPr>
            <a:r>
              <a:rPr lang="en-CA" sz="1200" b="1" dirty="0">
                <a:solidFill>
                  <a:srgbClr val="FF0000"/>
                </a:solidFill>
                <a:latin typeface="Consolas" panose="020B0609020204030204" pitchFamily="49" charset="0"/>
                <a:cs typeface="Consolas" panose="020B0609020204030204" pitchFamily="49" charset="0"/>
              </a:rPr>
              <a:t>#define _</a:t>
            </a:r>
            <a:r>
              <a:rPr lang="en-CA" sz="1200" b="1" dirty="0" smtClean="0">
                <a:solidFill>
                  <a:srgbClr val="FF0000"/>
                </a:solidFill>
                <a:latin typeface="Consolas" panose="020B0609020204030204" pitchFamily="49" charset="0"/>
                <a:cs typeface="Consolas" panose="020B0609020204030204" pitchFamily="49" charset="0"/>
              </a:rPr>
              <a:t>USE_MATH_DEFINES    // This is required for some IDEs and compilers</a:t>
            </a:r>
            <a:endParaRPr lang="en-CA" sz="1200" b="1" dirty="0">
              <a:solidFill>
                <a:srgbClr val="FF0000"/>
              </a:solidFill>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#include &lt;</a:t>
            </a:r>
            <a:r>
              <a:rPr lang="en-CA" sz="1200" dirty="0" err="1">
                <a:latin typeface="Consolas" panose="020B0609020204030204" pitchFamily="49" charset="0"/>
                <a:cs typeface="Consolas" panose="020B0609020204030204" pitchFamily="49" charset="0"/>
              </a:rPr>
              <a:t>cmath</a:t>
            </a:r>
            <a:r>
              <a:rPr lang="en-CA" sz="1200" dirty="0" smtClean="0">
                <a:latin typeface="Consolas" panose="020B0609020204030204" pitchFamily="49" charset="0"/>
                <a:cs typeface="Consolas" panose="020B0609020204030204" pitchFamily="49" charset="0"/>
              </a:rPr>
              <a:t>&gt;</a:t>
            </a:r>
          </a:p>
          <a:p>
            <a:pPr marL="800100" lvl="2" indent="0">
              <a:buNone/>
            </a:pPr>
            <a:r>
              <a:rPr lang="en-CA" sz="1200" dirty="0" smtClean="0">
                <a:latin typeface="Consolas" panose="020B0609020204030204" pitchFamily="49" charset="0"/>
                <a:cs typeface="Consolas" panose="020B0609020204030204" pitchFamily="49" charset="0"/>
              </a:rPr>
              <a:t>#include &lt;</a:t>
            </a:r>
            <a:r>
              <a:rPr lang="en-CA" sz="1200" dirty="0" err="1" smtClean="0">
                <a:latin typeface="Consolas" panose="020B0609020204030204" pitchFamily="49" charset="0"/>
                <a:cs typeface="Consolas" panose="020B0609020204030204" pitchFamily="49" charset="0"/>
              </a:rPr>
              <a:t>iostream</a:t>
            </a:r>
            <a:r>
              <a:rPr lang="en-CA" sz="1200" dirty="0" smtClean="0">
                <a:latin typeface="Consolas" panose="020B0609020204030204" pitchFamily="49" charset="0"/>
                <a:cs typeface="Consolas" panose="020B0609020204030204" pitchFamily="49" charset="0"/>
              </a:rPr>
              <a:t>&gt;</a:t>
            </a:r>
          </a:p>
          <a:p>
            <a:pPr marL="800100" lvl="2" indent="0">
              <a:buNone/>
            </a:pPr>
            <a:endParaRPr lang="en-US" sz="1200" dirty="0" smtClean="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Function declarations</a:t>
            </a:r>
            <a:endParaRPr lang="en-CA" sz="1200" dirty="0">
              <a:latin typeface="Consolas" panose="020B0609020204030204" pitchFamily="49" charset="0"/>
              <a:cs typeface="Consolas" panose="020B0609020204030204" pitchFamily="49" charset="0"/>
            </a:endParaRPr>
          </a:p>
          <a:p>
            <a:pPr marL="800100" lvl="2" indent="0">
              <a:buNone/>
            </a:pPr>
            <a:r>
              <a:rPr lang="en-CA" sz="1200" dirty="0" err="1" smtClean="0">
                <a:latin typeface="Consolas" panose="020B0609020204030204" pitchFamily="49" charset="0"/>
                <a:cs typeface="Consolas" panose="020B0609020204030204" pitchFamily="49" charset="0"/>
              </a:rPr>
              <a:t>int</a:t>
            </a:r>
            <a:r>
              <a:rPr lang="en-CA" sz="1200" dirty="0" smtClean="0">
                <a:latin typeface="Consolas" panose="020B0609020204030204" pitchFamily="49" charset="0"/>
                <a:cs typeface="Consolas" panose="020B0609020204030204" pitchFamily="49" charset="0"/>
              </a:rPr>
              <a:t> main();</a:t>
            </a:r>
          </a:p>
          <a:p>
            <a:pPr marL="800100" lvl="2" indent="0">
              <a:buNone/>
            </a:pPr>
            <a:endParaRPr lang="en-US" sz="1200" dirty="0" smtClean="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Function definitions</a:t>
            </a:r>
            <a:endParaRPr lang="en-CA" sz="1200" dirty="0">
              <a:latin typeface="Consolas" panose="020B0609020204030204" pitchFamily="49" charset="0"/>
              <a:cs typeface="Consolas" panose="020B0609020204030204" pitchFamily="49" charset="0"/>
            </a:endParaRPr>
          </a:p>
          <a:p>
            <a:pPr marL="800100" lvl="2" indent="0">
              <a:buNone/>
            </a:pPr>
            <a:r>
              <a:rPr lang="en-CA" sz="1200" dirty="0" err="1" smtClean="0">
                <a:latin typeface="Consolas" panose="020B0609020204030204" pitchFamily="49" charset="0"/>
                <a:cs typeface="Consolas" panose="020B0609020204030204" pitchFamily="49" charset="0"/>
              </a:rPr>
              <a:t>int</a:t>
            </a:r>
            <a:r>
              <a:rPr lang="en-CA" sz="1200" dirty="0" smtClean="0">
                <a:latin typeface="Consolas" panose="020B0609020204030204" pitchFamily="49" charset="0"/>
                <a:cs typeface="Consolas" panose="020B0609020204030204" pitchFamily="49" charset="0"/>
              </a:rPr>
              <a:t> main() {</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double radius{};</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std</a:t>
            </a: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cout</a:t>
            </a:r>
            <a:r>
              <a:rPr lang="en-US" sz="1200" dirty="0" smtClean="0">
                <a:latin typeface="Consolas" panose="020B0609020204030204" pitchFamily="49" charset="0"/>
                <a:cs typeface="Consolas" panose="020B0609020204030204" pitchFamily="49" charset="0"/>
              </a:rPr>
              <a:t> &lt;&lt; "Enter the radius of a sphere: ";</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std</a:t>
            </a: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cin</a:t>
            </a:r>
            <a:r>
              <a:rPr lang="en-US" sz="1200" dirty="0" smtClean="0">
                <a:latin typeface="Consolas" panose="020B0609020204030204" pitchFamily="49" charset="0"/>
                <a:cs typeface="Consolas" panose="020B0609020204030204" pitchFamily="49" charset="0"/>
              </a:rPr>
              <a:t> &gt;&gt; radius;</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double area{4.0*M_PI*radius*radius};</a:t>
            </a:r>
          </a:p>
          <a:p>
            <a:pPr marL="800100" lvl="2" indent="0">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double </a:t>
            </a:r>
            <a:r>
              <a:rPr lang="en-US" sz="1200" dirty="0" smtClean="0">
                <a:latin typeface="Consolas" panose="020B0609020204030204" pitchFamily="49" charset="0"/>
                <a:cs typeface="Consolas" panose="020B0609020204030204" pitchFamily="49" charset="0"/>
              </a:rPr>
              <a:t>volume{(4.0/3.0)*M_PI*radius*radius*radius};</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std</a:t>
            </a: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cout</a:t>
            </a:r>
            <a:r>
              <a:rPr lang="en-US" sz="1200" dirty="0" smtClean="0">
                <a:latin typeface="Consolas" panose="020B0609020204030204" pitchFamily="49" charset="0"/>
                <a:cs typeface="Consolas" panose="020B0609020204030204" pitchFamily="49" charset="0"/>
              </a:rPr>
              <a:t> &lt;&lt; "The surface area is " </a:t>
            </a:r>
            <a:r>
              <a:rPr lang="en-US" sz="1200" smtClean="0">
                <a:latin typeface="Consolas" panose="020B0609020204030204" pitchFamily="49" charset="0"/>
                <a:cs typeface="Consolas" panose="020B0609020204030204" pitchFamily="49" charset="0"/>
              </a:rPr>
              <a:t>&lt;&lt;  area  &lt;&lt; </a:t>
            </a:r>
            <a:r>
              <a:rPr lang="en-US" sz="1200" dirty="0" err="1" smtClean="0">
                <a:latin typeface="Consolas" panose="020B0609020204030204" pitchFamily="49" charset="0"/>
                <a:cs typeface="Consolas" panose="020B0609020204030204" pitchFamily="49" charset="0"/>
              </a:rPr>
              <a:t>std</a:t>
            </a: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endl</a:t>
            </a:r>
            <a:r>
              <a:rPr lang="en-US" sz="1200" dirty="0" smtClean="0">
                <a:latin typeface="Consolas" panose="020B0609020204030204" pitchFamily="49" charset="0"/>
                <a:cs typeface="Consolas" panose="020B0609020204030204" pitchFamily="49" charset="0"/>
              </a:rPr>
              <a:t>;</a:t>
            </a:r>
          </a:p>
          <a:p>
            <a:pPr marL="800100" lvl="2" indent="0">
              <a:buNone/>
            </a:pPr>
            <a:r>
              <a:rPr lang="en-US" sz="1200" dirty="0" smtClean="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cout</a:t>
            </a:r>
            <a:r>
              <a:rPr lang="en-US" sz="1200" dirty="0">
                <a:latin typeface="Consolas" panose="020B0609020204030204" pitchFamily="49" charset="0"/>
                <a:cs typeface="Consolas" panose="020B0609020204030204" pitchFamily="49" charset="0"/>
              </a:rPr>
              <a:t> &lt;&lt; "The </a:t>
            </a:r>
            <a:r>
              <a:rPr lang="en-US" sz="1200" dirty="0" smtClean="0">
                <a:latin typeface="Consolas" panose="020B0609020204030204" pitchFamily="49" charset="0"/>
                <a:cs typeface="Consolas" panose="020B0609020204030204" pitchFamily="49" charset="0"/>
              </a:rPr>
              <a:t>volume </a:t>
            </a:r>
            <a:r>
              <a:rPr lang="en-US" sz="1200" dirty="0">
                <a:latin typeface="Consolas" panose="020B0609020204030204" pitchFamily="49" charset="0"/>
                <a:cs typeface="Consolas" panose="020B0609020204030204" pitchFamily="49" charset="0"/>
              </a:rPr>
              <a:t>is " </a:t>
            </a:r>
            <a:r>
              <a:rPr lang="en-US" sz="1200" dirty="0" smtClean="0">
                <a:latin typeface="Consolas" panose="020B0609020204030204" pitchFamily="49" charset="0"/>
                <a:cs typeface="Consolas" panose="020B0609020204030204" pitchFamily="49" charset="0"/>
              </a:rPr>
              <a:t>      &lt;&lt; volume &lt;&lt;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endl</a:t>
            </a:r>
            <a:r>
              <a:rPr lang="en-US" sz="1200" dirty="0" smtClean="0">
                <a:latin typeface="Consolas" panose="020B0609020204030204" pitchFamily="49" charset="0"/>
                <a:cs typeface="Consolas" panose="020B0609020204030204" pitchFamily="49" charset="0"/>
              </a:rPr>
              <a:t>;</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return 0;</a:t>
            </a:r>
          </a:p>
          <a:p>
            <a:pPr marL="800100" lvl="2" indent="0">
              <a:buNone/>
            </a:pPr>
            <a:r>
              <a:rPr lang="en-US" sz="12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10" name="Rounded Rectangle 9"/>
          <p:cNvSpPr/>
          <p:nvPr/>
        </p:nvSpPr>
        <p:spPr>
          <a:xfrm>
            <a:off x="1290805" y="1958397"/>
            <a:ext cx="2201075" cy="4624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2689402" y="4797152"/>
            <a:ext cx="1872208" cy="2312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2843808" y="5029127"/>
            <a:ext cx="2952328" cy="2312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4060274" y="2689025"/>
            <a:ext cx="4363695"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Enter the radius of a sphere:</a:t>
            </a:r>
            <a:endParaRPr lang="en-CA" dirty="0">
              <a:solidFill>
                <a:srgbClr val="0070C0"/>
              </a:solidFill>
              <a:latin typeface="Consolas" panose="020B0609020204030204" pitchFamily="49" charset="0"/>
            </a:endParaRPr>
          </a:p>
        </p:txBody>
      </p:sp>
      <p:sp>
        <p:nvSpPr>
          <p:cNvPr id="14" name="TextBox 13"/>
          <p:cNvSpPr txBox="1"/>
          <p:nvPr/>
        </p:nvSpPr>
        <p:spPr>
          <a:xfrm>
            <a:off x="8293144" y="2962875"/>
            <a:ext cx="311304" cy="369332"/>
          </a:xfrm>
          <a:prstGeom prst="rect">
            <a:avLst/>
          </a:prstGeom>
          <a:noFill/>
        </p:spPr>
        <p:txBody>
          <a:bodyPr wrap="none" rtlCol="0">
            <a:spAutoFit/>
          </a:bodyPr>
          <a:lstStyle/>
          <a:p>
            <a:r>
              <a:rPr lang="en-US" dirty="0" smtClean="0">
                <a:solidFill>
                  <a:srgbClr val="0070C0"/>
                </a:solidFill>
                <a:latin typeface="Consolas" panose="020B0609020204030204" pitchFamily="49" charset="0"/>
              </a:rPr>
              <a:t>2</a:t>
            </a:r>
            <a:endParaRPr lang="en-CA" dirty="0">
              <a:solidFill>
                <a:srgbClr val="0070C0"/>
              </a:solidFill>
              <a:latin typeface="Consolas" panose="020B0609020204030204" pitchFamily="49" charset="0"/>
            </a:endParaRPr>
          </a:p>
        </p:txBody>
      </p:sp>
      <p:sp>
        <p:nvSpPr>
          <p:cNvPr id="18" name="TextBox 17"/>
          <p:cNvSpPr txBox="1"/>
          <p:nvPr/>
        </p:nvSpPr>
        <p:spPr>
          <a:xfrm>
            <a:off x="4601906" y="3335356"/>
            <a:ext cx="3603872" cy="646331"/>
          </a:xfrm>
          <a:prstGeom prst="rect">
            <a:avLst/>
          </a:prstGeom>
          <a:noFill/>
        </p:spPr>
        <p:txBody>
          <a:bodyPr wrap="none" rtlCol="0">
            <a:spAutoFit/>
          </a:bodyPr>
          <a:lstStyle/>
          <a:p>
            <a:r>
              <a:rPr lang="en-CA" dirty="0">
                <a:solidFill>
                  <a:srgbClr val="0070C0"/>
                </a:solidFill>
                <a:latin typeface="Consolas" panose="020B0609020204030204" pitchFamily="49" charset="0"/>
              </a:rPr>
              <a:t>The surface area is 50.2655</a:t>
            </a:r>
          </a:p>
          <a:p>
            <a:r>
              <a:rPr lang="en-CA" dirty="0">
                <a:solidFill>
                  <a:srgbClr val="0070C0"/>
                </a:solidFill>
                <a:latin typeface="Consolas" panose="020B0609020204030204" pitchFamily="49" charset="0"/>
              </a:rPr>
              <a:t>The volume is 33.5103</a:t>
            </a:r>
          </a:p>
        </p:txBody>
      </p:sp>
    </p:spTree>
    <p:custDataLst>
      <p:tags r:id="rId1"/>
    </p:custDataLst>
    <p:extLst>
      <p:ext uri="{BB962C8B-B14F-4D97-AF65-F5344CB8AC3E}">
        <p14:creationId xmlns:p14="http://schemas.microsoft.com/office/powerpoint/2010/main" val="414067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p:bldP spid="14"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6|9.9"/>
</p:tagLst>
</file>

<file path=ppt/tags/tag10.xml><?xml version="1.0" encoding="utf-8"?>
<p:tagLst xmlns:a="http://schemas.openxmlformats.org/drawingml/2006/main" xmlns:r="http://schemas.openxmlformats.org/officeDocument/2006/relationships" xmlns:p="http://schemas.openxmlformats.org/presentationml/2006/main">
  <p:tag name="TIMING" val="|22|2.1|17.3|17.7"/>
</p:tagLst>
</file>

<file path=ppt/tags/tag11.xml><?xml version="1.0" encoding="utf-8"?>
<p:tagLst xmlns:a="http://schemas.openxmlformats.org/drawingml/2006/main" xmlns:r="http://schemas.openxmlformats.org/officeDocument/2006/relationships" xmlns:p="http://schemas.openxmlformats.org/presentationml/2006/main">
  <p:tag name="TIMING" val="|25.9|34.5|2.9|9.7|9.4|0.4|0.4|0.5|2.2"/>
</p:tagLst>
</file>

<file path=ppt/tags/tag12.xml><?xml version="1.0" encoding="utf-8"?>
<p:tagLst xmlns:a="http://schemas.openxmlformats.org/drawingml/2006/main" xmlns:r="http://schemas.openxmlformats.org/officeDocument/2006/relationships" xmlns:p="http://schemas.openxmlformats.org/presentationml/2006/main">
  <p:tag name="TIMING" val="|26.9|17.7|2.2|25.8|3.3|32.1|5.2|5.8|0.3|0.4|0.4|2.3"/>
</p:tagLst>
</file>

<file path=ppt/tags/tag13.xml><?xml version="1.0" encoding="utf-8"?>
<p:tagLst xmlns:a="http://schemas.openxmlformats.org/drawingml/2006/main" xmlns:r="http://schemas.openxmlformats.org/officeDocument/2006/relationships" xmlns:p="http://schemas.openxmlformats.org/presentationml/2006/main">
  <p:tag name="TIMING" val="|9.6"/>
</p:tagLst>
</file>

<file path=ppt/tags/tag14.xml><?xml version="1.0" encoding="utf-8"?>
<p:tagLst xmlns:a="http://schemas.openxmlformats.org/drawingml/2006/main" xmlns:r="http://schemas.openxmlformats.org/officeDocument/2006/relationships" xmlns:p="http://schemas.openxmlformats.org/presentationml/2006/main">
  <p:tag name="TIMING" val="|24.8|35.6|33.8|53.1"/>
</p:tagLst>
</file>

<file path=ppt/tags/tag15.xml><?xml version="1.0" encoding="utf-8"?>
<p:tagLst xmlns:a="http://schemas.openxmlformats.org/drawingml/2006/main" xmlns:r="http://schemas.openxmlformats.org/officeDocument/2006/relationships" xmlns:p="http://schemas.openxmlformats.org/presentationml/2006/main">
  <p:tag name="TIMING" val="|12.8|10.2|11.8|7|10.1|44.5|4.6|16.8"/>
</p:tagLst>
</file>

<file path=ppt/tags/tag16.xml><?xml version="1.0" encoding="utf-8"?>
<p:tagLst xmlns:a="http://schemas.openxmlformats.org/drawingml/2006/main" xmlns:r="http://schemas.openxmlformats.org/officeDocument/2006/relationships" xmlns:p="http://schemas.openxmlformats.org/presentationml/2006/main">
  <p:tag name="TIMING" val="|12.1|21|76.8|72.3|36.6"/>
</p:tagLst>
</file>

<file path=ppt/tags/tag17.xml><?xml version="1.0" encoding="utf-8"?>
<p:tagLst xmlns:a="http://schemas.openxmlformats.org/drawingml/2006/main" xmlns:r="http://schemas.openxmlformats.org/officeDocument/2006/relationships" xmlns:p="http://schemas.openxmlformats.org/presentationml/2006/main">
  <p:tag name="TIMING" val="|12.1|21|76.8|72.3|36.6"/>
</p:tagLst>
</file>

<file path=ppt/tags/tag2.xml><?xml version="1.0" encoding="utf-8"?>
<p:tagLst xmlns:a="http://schemas.openxmlformats.org/drawingml/2006/main" xmlns:r="http://schemas.openxmlformats.org/officeDocument/2006/relationships" xmlns:p="http://schemas.openxmlformats.org/presentationml/2006/main">
  <p:tag name="TIMING" val="|28|12.8|16.7|7.2"/>
</p:tagLst>
</file>

<file path=ppt/tags/tag3.xml><?xml version="1.0" encoding="utf-8"?>
<p:tagLst xmlns:a="http://schemas.openxmlformats.org/drawingml/2006/main" xmlns:r="http://schemas.openxmlformats.org/officeDocument/2006/relationships" xmlns:p="http://schemas.openxmlformats.org/presentationml/2006/main">
  <p:tag name="TIMING" val="|24.4|11.7|7.7"/>
</p:tagLst>
</file>

<file path=ppt/tags/tag4.xml><?xml version="1.0" encoding="utf-8"?>
<p:tagLst xmlns:a="http://schemas.openxmlformats.org/drawingml/2006/main" xmlns:r="http://schemas.openxmlformats.org/officeDocument/2006/relationships" xmlns:p="http://schemas.openxmlformats.org/presentationml/2006/main">
  <p:tag name="TIMING" val="|19.4|11.1|3.6|15.7|10.8|8.6"/>
</p:tagLst>
</file>

<file path=ppt/tags/tag5.xml><?xml version="1.0" encoding="utf-8"?>
<p:tagLst xmlns:a="http://schemas.openxmlformats.org/drawingml/2006/main" xmlns:r="http://schemas.openxmlformats.org/officeDocument/2006/relationships" xmlns:p="http://schemas.openxmlformats.org/presentationml/2006/main">
  <p:tag name="TIMING" val="|5.4|4.7|12.5"/>
</p:tagLst>
</file>

<file path=ppt/tags/tag6.xml><?xml version="1.0" encoding="utf-8"?>
<p:tagLst xmlns:a="http://schemas.openxmlformats.org/drawingml/2006/main" xmlns:r="http://schemas.openxmlformats.org/officeDocument/2006/relationships" xmlns:p="http://schemas.openxmlformats.org/presentationml/2006/main">
  <p:tag name="TIMING" val="|14.3"/>
</p:tagLst>
</file>

<file path=ppt/tags/tag7.xml><?xml version="1.0" encoding="utf-8"?>
<p:tagLst xmlns:a="http://schemas.openxmlformats.org/drawingml/2006/main" xmlns:r="http://schemas.openxmlformats.org/officeDocument/2006/relationships" xmlns:p="http://schemas.openxmlformats.org/presentationml/2006/main">
  <p:tag name="TIMING" val="|10.6|48.1|14.4|14.9|44.6|6.3|2.1"/>
</p:tagLst>
</file>

<file path=ppt/tags/tag8.xml><?xml version="1.0" encoding="utf-8"?>
<p:tagLst xmlns:a="http://schemas.openxmlformats.org/drawingml/2006/main" xmlns:r="http://schemas.openxmlformats.org/officeDocument/2006/relationships" xmlns:p="http://schemas.openxmlformats.org/presentationml/2006/main">
  <p:tag name="TIMING" val="|6.4|5.3|16.8|9.9|10.8|12.3|18"/>
</p:tagLst>
</file>

<file path=ppt/tags/tag9.xml><?xml version="1.0" encoding="utf-8"?>
<p:tagLst xmlns:a="http://schemas.openxmlformats.org/drawingml/2006/main" xmlns:r="http://schemas.openxmlformats.org/officeDocument/2006/relationships" xmlns:p="http://schemas.openxmlformats.org/presentationml/2006/main">
  <p:tag name="TIMING" val="|21.4|4.2|15.2|15|5.4"/>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85631</TotalTime>
  <Words>2233</Words>
  <Application>Microsoft Office PowerPoint</Application>
  <PresentationFormat>On-screen Show (4:3)</PresentationFormat>
  <Paragraphs>368</Paragraphs>
  <Slides>25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ＭＳ Ｐゴシック</vt:lpstr>
      <vt:lpstr>Arial</vt:lpstr>
      <vt:lpstr>Calibri</vt:lpstr>
      <vt:lpstr>Consolas</vt:lpstr>
      <vt:lpstr>Constantia</vt:lpstr>
      <vt:lpstr>Georgia</vt:lpstr>
      <vt:lpstr>Symbol</vt:lpstr>
      <vt:lpstr>Times New Roman</vt:lpstr>
      <vt:lpstr>Custom Design</vt:lpstr>
      <vt:lpstr>MathType 6.0 Equation</vt:lpstr>
      <vt:lpstr>Libraries and calling functions</vt:lpstr>
      <vt:lpstr>Outline</vt:lpstr>
      <vt:lpstr>Using other code</vt:lpstr>
      <vt:lpstr>Review of functions</vt:lpstr>
      <vt:lpstr>Functions in C++</vt:lpstr>
      <vt:lpstr>Libraries</vt:lpstr>
      <vt:lpstr>Libraries</vt:lpstr>
      <vt:lpstr>Global variables</vt:lpstr>
      <vt:lpstr>Example</vt:lpstr>
      <vt:lpstr>C++ 20</vt:lpstr>
      <vt:lpstr>Function declarations</vt:lpstr>
      <vt:lpstr>Function declarations</vt:lpstr>
      <vt:lpstr>Trigonometric functions</vt:lpstr>
      <vt:lpstr>Trigonometric functions</vt:lpstr>
      <vt:lpstr>Functions calls in arithmetic expressions</vt:lpstr>
      <vt:lpstr>Hyperbolic, exponential and logarithmic functions</vt:lpstr>
      <vt:lpstr>Other functions</vt:lpstr>
      <vt:lpstr>A nice example</vt:lpstr>
      <vt:lpstr>Aside</vt:lpstr>
      <vt:lpstr>An important takeaway</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1543</cp:revision>
  <dcterms:created xsi:type="dcterms:W3CDTF">2009-09-11T23:00:44Z</dcterms:created>
  <dcterms:modified xsi:type="dcterms:W3CDTF">2024-09-17T18:24:40Z</dcterms:modified>
</cp:coreProperties>
</file>